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84" r:id="rId2"/>
    <p:sldId id="294" r:id="rId3"/>
    <p:sldId id="292" r:id="rId4"/>
    <p:sldId id="293" r:id="rId5"/>
    <p:sldId id="295" r:id="rId6"/>
    <p:sldId id="296" r:id="rId7"/>
    <p:sldId id="265" r:id="rId8"/>
    <p:sldId id="270" r:id="rId9"/>
    <p:sldId id="263" r:id="rId10"/>
    <p:sldId id="264" r:id="rId11"/>
    <p:sldId id="262" r:id="rId12"/>
    <p:sldId id="287" r:id="rId13"/>
  </p:sldIdLst>
  <p:sldSz cx="12192000" cy="6858000"/>
  <p:notesSz cx="6858000" cy="9945688"/>
  <p:embeddedFontLst>
    <p:embeddedFont>
      <p:font typeface="Calibri" panose="020F0502020204030204" pitchFamily="34" charset="0"/>
      <p:regular r:id="rId15"/>
      <p:bold r:id="rId16"/>
      <p:italic r:id="rId17"/>
      <p:boldItalic r:id="rId18"/>
    </p:embeddedFont>
    <p:embeddedFont>
      <p:font typeface="Roboto" panose="02000000000000000000" pitchFamily="2"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2" roundtripDataSignature="AMtx7mhj9ZtA0fNJY7xhQu2VTOTSFsuLf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0B4"/>
    <a:srgbClr val="00B0F0"/>
    <a:srgbClr val="DEEBF7"/>
    <a:srgbClr val="FFC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33" autoAdjust="0"/>
    <p:restoredTop sz="94386" autoAdjust="0"/>
  </p:normalViewPr>
  <p:slideViewPr>
    <p:cSldViewPr snapToGrid="0">
      <p:cViewPr varScale="1">
        <p:scale>
          <a:sx n="104" d="100"/>
          <a:sy n="104" d="100"/>
        </p:scale>
        <p:origin x="72"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font" Target="fonts/font7.fntdata"/><Relationship Id="rId42" Type="http://customschemas.google.com/relationships/presentationmetadata" Target="metadata"/><Relationship Id="rId47"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font" Target="fonts/font5.fntdata"/><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43"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oit" userId="bcee2e62-09a4-41d0-8241-a8b80fb67e1e" providerId="ADAL" clId="{23BEC721-0DA2-4B24-AC83-1C52E75A7403}"/>
    <pc:docChg chg="delSld modSld sldOrd">
      <pc:chgData name="benoit" userId="bcee2e62-09a4-41d0-8241-a8b80fb67e1e" providerId="ADAL" clId="{23BEC721-0DA2-4B24-AC83-1C52E75A7403}" dt="2023-06-26T10:12:27.208" v="37"/>
      <pc:docMkLst>
        <pc:docMk/>
      </pc:docMkLst>
      <pc:sldChg chg="ord modNotesTx">
        <pc:chgData name="benoit" userId="bcee2e62-09a4-41d0-8241-a8b80fb67e1e" providerId="ADAL" clId="{23BEC721-0DA2-4B24-AC83-1C52E75A7403}" dt="2023-06-26T10:12:09.809" v="29"/>
        <pc:sldMkLst>
          <pc:docMk/>
          <pc:sldMk cId="141385833" sldId="262"/>
        </pc:sldMkLst>
      </pc:sldChg>
      <pc:sldChg chg="ord modNotesTx">
        <pc:chgData name="benoit" userId="bcee2e62-09a4-41d0-8241-a8b80fb67e1e" providerId="ADAL" clId="{23BEC721-0DA2-4B24-AC83-1C52E75A7403}" dt="2023-06-26T10:11:47.805" v="19"/>
        <pc:sldMkLst>
          <pc:docMk/>
          <pc:sldMk cId="3014529620" sldId="263"/>
        </pc:sldMkLst>
      </pc:sldChg>
      <pc:sldChg chg="ord modNotesTx">
        <pc:chgData name="benoit" userId="bcee2e62-09a4-41d0-8241-a8b80fb67e1e" providerId="ADAL" clId="{23BEC721-0DA2-4B24-AC83-1C52E75A7403}" dt="2023-06-26T10:12:05.142" v="27"/>
        <pc:sldMkLst>
          <pc:docMk/>
          <pc:sldMk cId="2815337183" sldId="264"/>
        </pc:sldMkLst>
      </pc:sldChg>
      <pc:sldChg chg="modNotesTx">
        <pc:chgData name="benoit" userId="bcee2e62-09a4-41d0-8241-a8b80fb67e1e" providerId="ADAL" clId="{23BEC721-0DA2-4B24-AC83-1C52E75A7403}" dt="2023-06-26T10:06:40.200" v="7" actId="6549"/>
        <pc:sldMkLst>
          <pc:docMk/>
          <pc:sldMk cId="3491379408" sldId="265"/>
        </pc:sldMkLst>
      </pc:sldChg>
      <pc:sldChg chg="ord modNotesTx">
        <pc:chgData name="benoit" userId="bcee2e62-09a4-41d0-8241-a8b80fb67e1e" providerId="ADAL" clId="{23BEC721-0DA2-4B24-AC83-1C52E75A7403}" dt="2023-06-26T10:11:59.154" v="25"/>
        <pc:sldMkLst>
          <pc:docMk/>
          <pc:sldMk cId="2513504586" sldId="270"/>
        </pc:sldMkLst>
      </pc:sldChg>
      <pc:sldChg chg="del">
        <pc:chgData name="benoit" userId="bcee2e62-09a4-41d0-8241-a8b80fb67e1e" providerId="ADAL" clId="{23BEC721-0DA2-4B24-AC83-1C52E75A7403}" dt="2023-06-26T10:06:01.355" v="0" actId="47"/>
        <pc:sldMkLst>
          <pc:docMk/>
          <pc:sldMk cId="1425015875" sldId="272"/>
        </pc:sldMkLst>
      </pc:sldChg>
      <pc:sldChg chg="modNotesTx">
        <pc:chgData name="benoit" userId="bcee2e62-09a4-41d0-8241-a8b80fb67e1e" providerId="ADAL" clId="{23BEC721-0DA2-4B24-AC83-1C52E75A7403}" dt="2023-06-26T10:07:03.275" v="13" actId="6549"/>
        <pc:sldMkLst>
          <pc:docMk/>
          <pc:sldMk cId="2308079526" sldId="284"/>
        </pc:sldMkLst>
      </pc:sldChg>
      <pc:sldChg chg="ord modNotesTx">
        <pc:chgData name="benoit" userId="bcee2e62-09a4-41d0-8241-a8b80fb67e1e" providerId="ADAL" clId="{23BEC721-0DA2-4B24-AC83-1C52E75A7403}" dt="2023-06-26T10:11:51.953" v="23"/>
        <pc:sldMkLst>
          <pc:docMk/>
          <pc:sldMk cId="544698928" sldId="287"/>
        </pc:sldMkLst>
      </pc:sldChg>
      <pc:sldChg chg="modNotesTx">
        <pc:chgData name="benoit" userId="bcee2e62-09a4-41d0-8241-a8b80fb67e1e" providerId="ADAL" clId="{23BEC721-0DA2-4B24-AC83-1C52E75A7403}" dt="2023-06-26T10:06:58.468" v="12" actId="6549"/>
        <pc:sldMkLst>
          <pc:docMk/>
          <pc:sldMk cId="3336337436" sldId="292"/>
        </pc:sldMkLst>
      </pc:sldChg>
      <pc:sldChg chg="ord modNotesTx">
        <pc:chgData name="benoit" userId="bcee2e62-09a4-41d0-8241-a8b80fb67e1e" providerId="ADAL" clId="{23BEC721-0DA2-4B24-AC83-1C52E75A7403}" dt="2023-06-26T10:12:25.556" v="35"/>
        <pc:sldMkLst>
          <pc:docMk/>
          <pc:sldMk cId="4239274724" sldId="293"/>
        </pc:sldMkLst>
      </pc:sldChg>
      <pc:sldChg chg="ord modNotesTx">
        <pc:chgData name="benoit" userId="bcee2e62-09a4-41d0-8241-a8b80fb67e1e" providerId="ADAL" clId="{23BEC721-0DA2-4B24-AC83-1C52E75A7403}" dt="2023-06-26T10:12:21.566" v="33"/>
        <pc:sldMkLst>
          <pc:docMk/>
          <pc:sldMk cId="2515576162" sldId="294"/>
        </pc:sldMkLst>
      </pc:sldChg>
      <pc:sldChg chg="ord modNotesTx">
        <pc:chgData name="benoit" userId="bcee2e62-09a4-41d0-8241-a8b80fb67e1e" providerId="ADAL" clId="{23BEC721-0DA2-4B24-AC83-1C52E75A7403}" dt="2023-06-26T10:12:27.208" v="37"/>
        <pc:sldMkLst>
          <pc:docMk/>
          <pc:sldMk cId="3312444075" sldId="295"/>
        </pc:sldMkLst>
      </pc:sldChg>
      <pc:sldChg chg="modNotesTx">
        <pc:chgData name="benoit" userId="bcee2e62-09a4-41d0-8241-a8b80fb67e1e" providerId="ADAL" clId="{23BEC721-0DA2-4B24-AC83-1C52E75A7403}" dt="2023-06-26T10:06:54.831" v="11" actId="6549"/>
        <pc:sldMkLst>
          <pc:docMk/>
          <pc:sldMk cId="97173387" sldId="29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99012"/>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99012"/>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44500" y="1243013"/>
            <a:ext cx="5969000" cy="33575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786362"/>
            <a:ext cx="5486400" cy="391611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6678"/>
            <a:ext cx="2971800" cy="499011"/>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9446678"/>
            <a:ext cx="2971800" cy="499011"/>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1</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10669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0"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10</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87134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fr-FR" b="0"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11</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08562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fr-FR" b="0"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12</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35295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2</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0474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3</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45314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4</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92950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5</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34192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6</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53525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0"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7</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03002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0"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8</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27466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457200" marR="0" lvl="0" indent="-228600" algn="l" defTabSz="914400" rtl="0" eaLnBrk="1" fontAlgn="auto" latinLnBrk="0" hangingPunct="1">
              <a:lnSpc>
                <a:spcPct val="107000"/>
              </a:lnSpc>
              <a:spcBef>
                <a:spcPts val="0"/>
              </a:spcBef>
              <a:spcAft>
                <a:spcPts val="300"/>
              </a:spcAft>
              <a:buClr>
                <a:srgbClr val="000000"/>
              </a:buClr>
              <a:buSzPts val="1400"/>
              <a:buFont typeface="Arial"/>
              <a:buNone/>
              <a:tabLst/>
              <a:defRPr/>
            </a:pPr>
            <a:endParaRPr lang="fr-FR" b="0" dirty="0"/>
          </a:p>
        </p:txBody>
      </p:sp>
      <p:sp>
        <p:nvSpPr>
          <p:cNvPr id="4" name="Espace réservé du numéro de diapositive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r-FR" sz="1200" b="0" i="0" u="none" strike="noStrike" cap="none" smtClean="0">
                <a:solidFill>
                  <a:schemeClr val="dk1"/>
                </a:solidFill>
                <a:latin typeface="Calibri"/>
                <a:ea typeface="Calibri"/>
                <a:cs typeface="Calibri"/>
                <a:sym typeface="Calibri"/>
              </a:rPr>
              <a:t>9</a:t>
            </a:fld>
            <a:endParaRPr lang="fr-F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49525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37"/>
        <p:cNvGrpSpPr/>
        <p:nvPr/>
      </p:nvGrpSpPr>
      <p:grpSpPr>
        <a:xfrm>
          <a:off x="0" y="0"/>
          <a:ext cx="0" cy="0"/>
          <a:chOff x="0" y="0"/>
          <a:chExt cx="0" cy="0"/>
        </a:xfrm>
      </p:grpSpPr>
      <p:sp>
        <p:nvSpPr>
          <p:cNvPr id="38" name="Google Shape;38;p4"/>
          <p:cNvSpPr txBox="1">
            <a:spLocks noGrp="1"/>
          </p:cNvSpPr>
          <p:nvPr>
            <p:ph type="ctrTitle"/>
          </p:nvPr>
        </p:nvSpPr>
        <p:spPr>
          <a:xfrm>
            <a:off x="914400" y="1122363"/>
            <a:ext cx="103632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40" name="Google Shape;40;p4"/>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4"/>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94"/>
        <p:cNvGrpSpPr/>
        <p:nvPr/>
      </p:nvGrpSpPr>
      <p:grpSpPr>
        <a:xfrm>
          <a:off x="0" y="0"/>
          <a:ext cx="0" cy="0"/>
          <a:chOff x="0" y="0"/>
          <a:chExt cx="0" cy="0"/>
        </a:xfrm>
      </p:grpSpPr>
      <p:sp>
        <p:nvSpPr>
          <p:cNvPr id="95" name="Google Shape;95;p13"/>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13"/>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13"/>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13"/>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100"/>
        <p:cNvGrpSpPr/>
        <p:nvPr/>
      </p:nvGrpSpPr>
      <p:grpSpPr>
        <a:xfrm>
          <a:off x="0" y="0"/>
          <a:ext cx="0" cy="0"/>
          <a:chOff x="0" y="0"/>
          <a:chExt cx="0" cy="0"/>
        </a:xfrm>
      </p:grpSpPr>
      <p:sp>
        <p:nvSpPr>
          <p:cNvPr id="101" name="Google Shape;101;p14"/>
          <p:cNvSpPr txBox="1">
            <a:spLocks noGrp="1"/>
          </p:cNvSpPr>
          <p:nvPr>
            <p:ph type="title"/>
          </p:nvPr>
        </p:nvSpPr>
        <p:spPr>
          <a:xfrm rot="5400000">
            <a:off x="7133430" y="1956595"/>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14"/>
          <p:cNvSpPr txBox="1">
            <a:spLocks noGrp="1"/>
          </p:cNvSpPr>
          <p:nvPr>
            <p:ph type="body" idx="1"/>
          </p:nvPr>
        </p:nvSpPr>
        <p:spPr>
          <a:xfrm rot="5400000">
            <a:off x="1799430" y="-596105"/>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14"/>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4" name="Google Shape;104;p14"/>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4"/>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43"/>
        <p:cNvGrpSpPr/>
        <p:nvPr/>
      </p:nvGrpSpPr>
      <p:grpSpPr>
        <a:xfrm>
          <a:off x="0" y="0"/>
          <a:ext cx="0" cy="0"/>
          <a:chOff x="0" y="0"/>
          <a:chExt cx="0" cy="0"/>
        </a:xfrm>
      </p:grpSpPr>
      <p:sp>
        <p:nvSpPr>
          <p:cNvPr id="44" name="Google Shape;44;p5"/>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5"/>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5"/>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5"/>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49"/>
        <p:cNvGrpSpPr/>
        <p:nvPr/>
      </p:nvGrpSpPr>
      <p:grpSpPr>
        <a:xfrm>
          <a:off x="0" y="0"/>
          <a:ext cx="0" cy="0"/>
          <a:chOff x="0" y="0"/>
          <a:chExt cx="0" cy="0"/>
        </a:xfrm>
      </p:grpSpPr>
      <p:sp>
        <p:nvSpPr>
          <p:cNvPr id="50" name="Google Shape;50;p6"/>
          <p:cNvSpPr txBox="1">
            <a:spLocks noGrp="1"/>
          </p:cNvSpPr>
          <p:nvPr>
            <p:ph type="title"/>
          </p:nvPr>
        </p:nvSpPr>
        <p:spPr>
          <a:xfrm>
            <a:off x="831851" y="1709742"/>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6"/>
          <p:cNvSpPr txBox="1">
            <a:spLocks noGrp="1"/>
          </p:cNvSpPr>
          <p:nvPr>
            <p:ph type="body" idx="1"/>
          </p:nvPr>
        </p:nvSpPr>
        <p:spPr>
          <a:xfrm>
            <a:off x="831851" y="4589467"/>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52" name="Google Shape;52;p6"/>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6"/>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6"/>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55"/>
        <p:cNvGrpSpPr/>
        <p:nvPr/>
      </p:nvGrpSpPr>
      <p:grpSpPr>
        <a:xfrm>
          <a:off x="0" y="0"/>
          <a:ext cx="0" cy="0"/>
          <a:chOff x="0" y="0"/>
          <a:chExt cx="0" cy="0"/>
        </a:xfrm>
      </p:grpSpPr>
      <p:sp>
        <p:nvSpPr>
          <p:cNvPr id="56" name="Google Shape;56;p7"/>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7"/>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7"/>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7"/>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62"/>
        <p:cNvGrpSpPr/>
        <p:nvPr/>
      </p:nvGrpSpPr>
      <p:grpSpPr>
        <a:xfrm>
          <a:off x="0" y="0"/>
          <a:ext cx="0" cy="0"/>
          <a:chOff x="0" y="0"/>
          <a:chExt cx="0" cy="0"/>
        </a:xfrm>
      </p:grpSpPr>
      <p:sp>
        <p:nvSpPr>
          <p:cNvPr id="63" name="Google Shape;63;p8"/>
          <p:cNvSpPr txBox="1">
            <a:spLocks noGrp="1"/>
          </p:cNvSpPr>
          <p:nvPr>
            <p:ph type="title"/>
          </p:nvPr>
        </p:nvSpPr>
        <p:spPr>
          <a:xfrm>
            <a:off x="839788" y="365129"/>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8"/>
          <p:cNvSpPr txBox="1">
            <a:spLocks noGrp="1"/>
          </p:cNvSpPr>
          <p:nvPr>
            <p:ph type="body" idx="1"/>
          </p:nvPr>
        </p:nvSpPr>
        <p:spPr>
          <a:xfrm>
            <a:off x="839789"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5" name="Google Shape;65;p8"/>
          <p:cNvSpPr txBox="1">
            <a:spLocks noGrp="1"/>
          </p:cNvSpPr>
          <p:nvPr>
            <p:ph type="body" idx="2"/>
          </p:nvPr>
        </p:nvSpPr>
        <p:spPr>
          <a:xfrm>
            <a:off x="839789"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8"/>
          <p:cNvSpPr txBox="1">
            <a:spLocks noGrp="1"/>
          </p:cNvSpPr>
          <p:nvPr>
            <p:ph type="body" idx="3"/>
          </p:nvPr>
        </p:nvSpPr>
        <p:spPr>
          <a:xfrm>
            <a:off x="6172202"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7" name="Google Shape;67;p8"/>
          <p:cNvSpPr txBox="1">
            <a:spLocks noGrp="1"/>
          </p:cNvSpPr>
          <p:nvPr>
            <p:ph type="body" idx="4"/>
          </p:nvPr>
        </p:nvSpPr>
        <p:spPr>
          <a:xfrm>
            <a:off x="6172202"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8"/>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8"/>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8"/>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71"/>
        <p:cNvGrpSpPr/>
        <p:nvPr/>
      </p:nvGrpSpPr>
      <p:grpSpPr>
        <a:xfrm>
          <a:off x="0" y="0"/>
          <a:ext cx="0" cy="0"/>
          <a:chOff x="0" y="0"/>
          <a:chExt cx="0" cy="0"/>
        </a:xfrm>
      </p:grpSpPr>
      <p:sp>
        <p:nvSpPr>
          <p:cNvPr id="72" name="Google Shape;72;p9"/>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9"/>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9"/>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9"/>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76"/>
        <p:cNvGrpSpPr/>
        <p:nvPr/>
      </p:nvGrpSpPr>
      <p:grpSpPr>
        <a:xfrm>
          <a:off x="0" y="0"/>
          <a:ext cx="0" cy="0"/>
          <a:chOff x="0" y="0"/>
          <a:chExt cx="0" cy="0"/>
        </a:xfrm>
      </p:grpSpPr>
      <p:sp>
        <p:nvSpPr>
          <p:cNvPr id="77" name="Google Shape;77;p10"/>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0"/>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0"/>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1"/>
          <p:cNvSpPr txBox="1">
            <a:spLocks noGrp="1"/>
          </p:cNvSpPr>
          <p:nvPr>
            <p:ph type="body" idx="1"/>
          </p:nvPr>
        </p:nvSpPr>
        <p:spPr>
          <a:xfrm>
            <a:off x="5183188" y="987429"/>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83" name="Google Shape;83;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4" name="Google Shape;84;p11"/>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11"/>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11"/>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87"/>
        <p:cNvGrpSpPr/>
        <p:nvPr/>
      </p:nvGrpSpPr>
      <p:grpSpPr>
        <a:xfrm>
          <a:off x="0" y="0"/>
          <a:ext cx="0" cy="0"/>
          <a:chOff x="0" y="0"/>
          <a:chExt cx="0" cy="0"/>
        </a:xfrm>
      </p:grpSpPr>
      <p:sp>
        <p:nvSpPr>
          <p:cNvPr id="88" name="Google Shape;88;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12"/>
          <p:cNvSpPr>
            <a:spLocks noGrp="1"/>
          </p:cNvSpPr>
          <p:nvPr>
            <p:ph type="pic" idx="2"/>
          </p:nvPr>
        </p:nvSpPr>
        <p:spPr>
          <a:xfrm>
            <a:off x="5183188" y="987429"/>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90" name="Google Shape;90;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1" name="Google Shape;91;p12"/>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12"/>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12"/>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838200" y="6356354"/>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4038600" y="6356354"/>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8610600" y="6356354"/>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fr-FR" smtClean="0"/>
              <a:pPr/>
              <a:t>‹N°›</a:t>
            </a:fld>
            <a:endParaRPr lang="fr-F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blogdetad.blogspot.com/2012/06/des-fonctions-et-des-plans-de-support.html"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ectangle 204">
            <a:extLst>
              <a:ext uri="{FF2B5EF4-FFF2-40B4-BE49-F238E27FC236}">
                <a16:creationId xmlns:a16="http://schemas.microsoft.com/office/drawing/2014/main" id="{474CA048-F020-3582-BD23-428FF44BBE94}"/>
              </a:ext>
            </a:extLst>
          </p:cNvPr>
          <p:cNvSpPr/>
          <p:nvPr/>
        </p:nvSpPr>
        <p:spPr>
          <a:xfrm>
            <a:off x="0" y="0"/>
            <a:ext cx="1220743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6" name="Tableau 72">
            <a:extLst>
              <a:ext uri="{FF2B5EF4-FFF2-40B4-BE49-F238E27FC236}">
                <a16:creationId xmlns:a16="http://schemas.microsoft.com/office/drawing/2014/main" id="{82E00774-6245-891A-D870-6CEF29EC4E94}"/>
              </a:ext>
            </a:extLst>
          </p:cNvPr>
          <p:cNvGraphicFramePr>
            <a:graphicFrameLocks noGrp="1"/>
          </p:cNvGraphicFramePr>
          <p:nvPr>
            <p:extLst>
              <p:ext uri="{D42A27DB-BD31-4B8C-83A1-F6EECF244321}">
                <p14:modId xmlns:p14="http://schemas.microsoft.com/office/powerpoint/2010/main" val="259173871"/>
              </p:ext>
            </p:extLst>
          </p:nvPr>
        </p:nvGraphicFramePr>
        <p:xfrm>
          <a:off x="123245" y="4122421"/>
          <a:ext cx="6758493" cy="2072640"/>
        </p:xfrm>
        <a:graphic>
          <a:graphicData uri="http://schemas.openxmlformats.org/drawingml/2006/table">
            <a:tbl>
              <a:tblPr firstRow="1" bandRow="1">
                <a:tableStyleId>{7DF18680-E054-41AD-8BC1-D1AEF772440D}</a:tableStyleId>
              </a:tblPr>
              <a:tblGrid>
                <a:gridCol w="1689624">
                  <a:extLst>
                    <a:ext uri="{9D8B030D-6E8A-4147-A177-3AD203B41FA5}">
                      <a16:colId xmlns:a16="http://schemas.microsoft.com/office/drawing/2014/main" val="1050042763"/>
                    </a:ext>
                  </a:extLst>
                </a:gridCol>
                <a:gridCol w="1497119">
                  <a:extLst>
                    <a:ext uri="{9D8B030D-6E8A-4147-A177-3AD203B41FA5}">
                      <a16:colId xmlns:a16="http://schemas.microsoft.com/office/drawing/2014/main" val="2759631172"/>
                    </a:ext>
                  </a:extLst>
                </a:gridCol>
                <a:gridCol w="1486124">
                  <a:extLst>
                    <a:ext uri="{9D8B030D-6E8A-4147-A177-3AD203B41FA5}">
                      <a16:colId xmlns:a16="http://schemas.microsoft.com/office/drawing/2014/main" val="2856576673"/>
                    </a:ext>
                  </a:extLst>
                </a:gridCol>
                <a:gridCol w="2085626">
                  <a:extLst>
                    <a:ext uri="{9D8B030D-6E8A-4147-A177-3AD203B41FA5}">
                      <a16:colId xmlns:a16="http://schemas.microsoft.com/office/drawing/2014/main" val="829683164"/>
                    </a:ext>
                  </a:extLst>
                </a:gridCol>
              </a:tblGrid>
              <a:tr h="243043">
                <a:tc gridSpan="4">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t>Quelle(s) modalités hybride(s) pour l’articulation des activités  ?</a:t>
                      </a:r>
                    </a:p>
                  </a:txBody>
                  <a:tcPr anchor="ctr">
                    <a:solidFill>
                      <a:srgbClr val="00B0F0"/>
                    </a:solidFill>
                  </a:tcPr>
                </a:tc>
                <a:tc hMerge="1">
                  <a:txBody>
                    <a:bodyPr/>
                    <a:lstStyle/>
                    <a:p>
                      <a:pPr algn="ctr"/>
                      <a:endParaRPr lang="fr-FR" sz="1000" dirty="0">
                        <a:solidFill>
                          <a:schemeClr val="tx1"/>
                        </a:solidFill>
                      </a:endParaRPr>
                    </a:p>
                  </a:txBody>
                  <a:tcPr>
                    <a:solidFill>
                      <a:schemeClr val="accent5">
                        <a:lumMod val="40000"/>
                        <a:lumOff val="60000"/>
                      </a:schemeClr>
                    </a:solidFill>
                  </a:tcPr>
                </a:tc>
                <a:tc hMerge="1">
                  <a:txBody>
                    <a:bodyPr/>
                    <a:lstStyle/>
                    <a:p>
                      <a:pPr algn="ctr"/>
                      <a:endParaRPr lang="fr-FR" sz="1000" dirty="0">
                        <a:solidFill>
                          <a:schemeClr val="tx1"/>
                        </a:solidFill>
                      </a:endParaRPr>
                    </a:p>
                  </a:txBody>
                  <a:tcPr>
                    <a:solidFill>
                      <a:schemeClr val="accent5">
                        <a:lumMod val="40000"/>
                        <a:lumOff val="60000"/>
                      </a:schemeClr>
                    </a:solidFill>
                  </a:tcPr>
                </a:tc>
                <a:tc hMerge="1">
                  <a:txBody>
                    <a:bodyPr/>
                    <a:lstStyle/>
                    <a:p>
                      <a:pPr algn="ctr"/>
                      <a:endParaRPr lang="fr-FR" sz="1000" dirty="0">
                        <a:solidFill>
                          <a:schemeClr val="tx1"/>
                        </a:solidFill>
                      </a:endParaRPr>
                    </a:p>
                  </a:txBody>
                  <a:tcPr>
                    <a:solidFill>
                      <a:schemeClr val="accent5">
                        <a:lumMod val="40000"/>
                        <a:lumOff val="60000"/>
                      </a:schemeClr>
                    </a:solidFill>
                  </a:tcPr>
                </a:tc>
                <a:extLst>
                  <a:ext uri="{0D108BD9-81ED-4DB2-BD59-A6C34878D82A}">
                    <a16:rowId xmlns:a16="http://schemas.microsoft.com/office/drawing/2014/main" val="4083504194"/>
                  </a:ext>
                </a:extLst>
              </a:tr>
              <a:tr h="286095">
                <a:tc>
                  <a:txBody>
                    <a:bodyPr/>
                    <a:lstStyle/>
                    <a:p>
                      <a:pPr algn="ctr"/>
                      <a:r>
                        <a:rPr lang="fr-FR" sz="1000" b="0" dirty="0">
                          <a:solidFill>
                            <a:schemeClr val="bg1"/>
                          </a:solidFill>
                        </a:rPr>
                        <a:t>Intentions pédagogiques de l’UA</a:t>
                      </a:r>
                    </a:p>
                  </a:txBody>
                  <a:tcPr>
                    <a:solidFill>
                      <a:srgbClr val="00B0F0"/>
                    </a:solidFill>
                  </a:tcPr>
                </a:tc>
                <a:tc>
                  <a:txBody>
                    <a:bodyPr/>
                    <a:lstStyle/>
                    <a:p>
                      <a:pPr algn="ctr"/>
                      <a:r>
                        <a:rPr lang="fr-FR" sz="1000" b="0" dirty="0">
                          <a:solidFill>
                            <a:schemeClr val="bg1"/>
                          </a:solidFill>
                        </a:rPr>
                        <a:t>Technologies à disposition</a:t>
                      </a:r>
                    </a:p>
                  </a:txBody>
                  <a:tcPr>
                    <a:solidFill>
                      <a:srgbClr val="00B0F0"/>
                    </a:solidFill>
                  </a:tcPr>
                </a:tc>
                <a:tc>
                  <a:txBody>
                    <a:bodyPr/>
                    <a:lstStyle/>
                    <a:p>
                      <a:pPr algn="ctr"/>
                      <a:r>
                        <a:rPr lang="fr-FR" sz="1000" b="0" dirty="0">
                          <a:solidFill>
                            <a:schemeClr val="bg1"/>
                          </a:solidFill>
                        </a:rPr>
                        <a:t>Contraintes</a:t>
                      </a:r>
                    </a:p>
                  </a:txBody>
                  <a:tcPr>
                    <a:solidFill>
                      <a:srgbClr val="00B0F0"/>
                    </a:solidFill>
                  </a:tcPr>
                </a:tc>
                <a:tc>
                  <a:txBody>
                    <a:bodyPr/>
                    <a:lstStyle/>
                    <a:p>
                      <a:pPr algn="ctr"/>
                      <a:r>
                        <a:rPr lang="fr-FR" sz="1000" b="0" dirty="0">
                          <a:solidFill>
                            <a:schemeClr val="bg1"/>
                          </a:solidFill>
                        </a:rPr>
                        <a:t>Modalités spatiales et temporelles</a:t>
                      </a:r>
                    </a:p>
                  </a:txBody>
                  <a:tcPr>
                    <a:solidFill>
                      <a:srgbClr val="00B0F0"/>
                    </a:solidFill>
                  </a:tcPr>
                </a:tc>
                <a:extLst>
                  <a:ext uri="{0D108BD9-81ED-4DB2-BD59-A6C34878D82A}">
                    <a16:rowId xmlns:a16="http://schemas.microsoft.com/office/drawing/2014/main" val="3011356710"/>
                  </a:ext>
                </a:extLst>
              </a:tr>
              <a:tr h="703825">
                <a:tc>
                  <a:txBody>
                    <a:bodyPr/>
                    <a:lstStyle/>
                    <a:p>
                      <a:pPr marL="171450" indent="-171450">
                        <a:buFontTx/>
                        <a:buChar char="-"/>
                      </a:pPr>
                      <a:r>
                        <a:rPr lang="fr-FR" sz="1050" dirty="0">
                          <a:solidFill>
                            <a:schemeClr val="bg1">
                              <a:lumMod val="50000"/>
                            </a:schemeClr>
                          </a:solidFill>
                        </a:rPr>
                        <a:t>Concevoir un processus de traitement des déchets organiques.</a:t>
                      </a:r>
                    </a:p>
                    <a:p>
                      <a:pPr marL="171450" indent="-171450">
                        <a:buFontTx/>
                        <a:buChar char="-"/>
                      </a:pPr>
                      <a:endParaRPr lang="fr-FR" sz="1050" i="1" dirty="0">
                        <a:solidFill>
                          <a:schemeClr val="bg1">
                            <a:lumMod val="50000"/>
                          </a:schemeClr>
                        </a:solidFill>
                      </a:endParaRP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txBody>
                  <a:tcPr>
                    <a:solidFill>
                      <a:schemeClr val="accent3">
                        <a:lumMod val="20000"/>
                        <a:lumOff val="80000"/>
                      </a:schemeClr>
                    </a:solidFill>
                  </a:tcPr>
                </a:tc>
                <a:tc>
                  <a:txBody>
                    <a:bodyPr/>
                    <a:lstStyle/>
                    <a:p>
                      <a:r>
                        <a:rPr lang="fr-FR" sz="1050" dirty="0">
                          <a:solidFill>
                            <a:schemeClr val="bg1">
                              <a:lumMod val="50000"/>
                            </a:schemeClr>
                          </a:solidFill>
                        </a:rPr>
                        <a:t>- Moodle, salle de cours.</a:t>
                      </a:r>
                    </a:p>
                    <a:p>
                      <a:endParaRPr lang="fr-FR" sz="1050" dirty="0">
                        <a:solidFill>
                          <a:schemeClr val="bg1">
                            <a:lumMod val="50000"/>
                          </a:schemeClr>
                        </a:solidFill>
                      </a:endParaRPr>
                    </a:p>
                    <a:p>
                      <a:endParaRPr lang="fr-FR" sz="1050" i="1" dirty="0">
                        <a:solidFill>
                          <a:schemeClr val="bg1">
                            <a:lumMod val="50000"/>
                          </a:schemeClr>
                        </a:solidFill>
                      </a:endParaRPr>
                    </a:p>
                  </a:txBody>
                  <a:tcPr/>
                </a:tc>
                <a:tc>
                  <a:txBody>
                    <a:bodyPr/>
                    <a:lstStyle/>
                    <a:p>
                      <a:r>
                        <a:rPr lang="fr-FR" sz="1050" dirty="0">
                          <a:solidFill>
                            <a:schemeClr val="bg1">
                              <a:lumMod val="50000"/>
                            </a:schemeClr>
                          </a:solidFill>
                        </a:rPr>
                        <a:t>- Des étudiants en alternance, 25places.</a:t>
                      </a:r>
                      <a:endParaRPr lang="fr-FR" sz="1050" i="1" dirty="0">
                        <a:solidFill>
                          <a:schemeClr val="bg1">
                            <a:lumMod val="50000"/>
                          </a:schemeClr>
                        </a:solidFill>
                      </a:endParaRPr>
                    </a:p>
                  </a:txBody>
                  <a:tcPr/>
                </a:tc>
                <a:tc>
                  <a:txBody>
                    <a:bodyPr/>
                    <a:lstStyle/>
                    <a:p>
                      <a:r>
                        <a:rPr lang="fr-FR" sz="1050" dirty="0">
                          <a:solidFill>
                            <a:schemeClr val="bg1">
                              <a:lumMod val="50000"/>
                            </a:schemeClr>
                          </a:solidFill>
                        </a:rPr>
                        <a:t>Hybride (enquêter et</a:t>
                      </a:r>
                    </a:p>
                    <a:p>
                      <a:r>
                        <a:rPr lang="fr-FR" sz="1050" dirty="0">
                          <a:solidFill>
                            <a:schemeClr val="bg1">
                              <a:lumMod val="50000"/>
                            </a:schemeClr>
                          </a:solidFill>
                        </a:rPr>
                        <a:t> s’informer à distance &amp; pratiquer collaborer en synchrone).</a:t>
                      </a:r>
                    </a:p>
                  </a:txBody>
                  <a:tcPr/>
                </a:tc>
                <a:extLst>
                  <a:ext uri="{0D108BD9-81ED-4DB2-BD59-A6C34878D82A}">
                    <a16:rowId xmlns:a16="http://schemas.microsoft.com/office/drawing/2014/main" val="1012321531"/>
                  </a:ext>
                </a:extLst>
              </a:tr>
            </a:tbl>
          </a:graphicData>
        </a:graphic>
      </p:graphicFrame>
      <p:sp>
        <p:nvSpPr>
          <p:cNvPr id="72" name="ZoneTexte 71">
            <a:extLst>
              <a:ext uri="{FF2B5EF4-FFF2-40B4-BE49-F238E27FC236}">
                <a16:creationId xmlns:a16="http://schemas.microsoft.com/office/drawing/2014/main" id="{4E0FB4E8-B8C5-9923-E10E-124D5773BC2F}"/>
              </a:ext>
            </a:extLst>
          </p:cNvPr>
          <p:cNvSpPr txBox="1"/>
          <p:nvPr/>
        </p:nvSpPr>
        <p:spPr>
          <a:xfrm>
            <a:off x="2480" y="6606899"/>
            <a:ext cx="6900757" cy="253916"/>
          </a:xfrm>
          <a:prstGeom prst="rect">
            <a:avLst/>
          </a:prstGeom>
          <a:solidFill>
            <a:schemeClr val="tx1"/>
          </a:solidFill>
          <a:ln>
            <a:noFill/>
          </a:ln>
        </p:spPr>
        <p:txBody>
          <a:bodyPr wrap="square" rtlCol="0">
            <a:spAutoFit/>
          </a:bodyPr>
          <a:lstStyle/>
          <a:p>
            <a:r>
              <a:rPr lang="fr-FR" sz="1050" i="1" dirty="0">
                <a:solidFill>
                  <a:schemeClr val="bg1">
                    <a:lumMod val="75000"/>
                  </a:schemeClr>
                </a:solidFill>
              </a:rPr>
              <a:t>Nous (nom 1), (nom2)  acceptons de relever  le défi d’hybrider une unité d’apprentissage et d’enseignement </a:t>
            </a:r>
            <a:r>
              <a:rPr lang="fr-FR" sz="1050" i="1" dirty="0">
                <a:solidFill>
                  <a:schemeClr val="bg1">
                    <a:lumMod val="75000"/>
                  </a:schemeClr>
                </a:solidFill>
                <a:sym typeface="Wingdings" panose="05000000000000000000" pitchFamily="2" charset="2"/>
              </a:rPr>
              <a:t></a:t>
            </a:r>
            <a:r>
              <a:rPr lang="fr-FR" sz="1050" i="1" dirty="0">
                <a:solidFill>
                  <a:schemeClr val="bg1">
                    <a:lumMod val="75000"/>
                  </a:schemeClr>
                </a:solidFill>
              </a:rPr>
              <a:t>.</a:t>
            </a:r>
          </a:p>
        </p:txBody>
      </p:sp>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6" name="ZoneTexte 5">
            <a:extLst>
              <a:ext uri="{FF2B5EF4-FFF2-40B4-BE49-F238E27FC236}">
                <a16:creationId xmlns:a16="http://schemas.microsoft.com/office/drawing/2014/main" id="{149839A6-3A2B-B108-A1FC-0A3496B70815}"/>
              </a:ext>
            </a:extLst>
          </p:cNvPr>
          <p:cNvSpPr txBox="1"/>
          <p:nvPr/>
        </p:nvSpPr>
        <p:spPr>
          <a:xfrm>
            <a:off x="131594" y="1075431"/>
            <a:ext cx="2299317" cy="261610"/>
          </a:xfrm>
          <a:prstGeom prst="rect">
            <a:avLst/>
          </a:prstGeom>
          <a:noFill/>
        </p:spPr>
        <p:txBody>
          <a:bodyPr wrap="square" rtlCol="0">
            <a:spAutoFit/>
          </a:bodyPr>
          <a:lstStyle/>
          <a:p>
            <a:r>
              <a:rPr lang="fr-FR" sz="1100" i="1" dirty="0"/>
              <a:t>Libellé de l’UA :</a:t>
            </a:r>
          </a:p>
        </p:txBody>
      </p:sp>
      <p:sp>
        <p:nvSpPr>
          <p:cNvPr id="7" name="ZoneTexte 6">
            <a:extLst>
              <a:ext uri="{FF2B5EF4-FFF2-40B4-BE49-F238E27FC236}">
                <a16:creationId xmlns:a16="http://schemas.microsoft.com/office/drawing/2014/main" id="{D52AA3B2-67E3-C0C7-A220-54666059A523}"/>
              </a:ext>
            </a:extLst>
          </p:cNvPr>
          <p:cNvSpPr txBox="1"/>
          <p:nvPr/>
        </p:nvSpPr>
        <p:spPr>
          <a:xfrm>
            <a:off x="131594" y="1301077"/>
            <a:ext cx="1382834" cy="261610"/>
          </a:xfrm>
          <a:prstGeom prst="rect">
            <a:avLst/>
          </a:prstGeom>
          <a:noFill/>
        </p:spPr>
        <p:txBody>
          <a:bodyPr wrap="square" rtlCol="0">
            <a:spAutoFit/>
          </a:bodyPr>
          <a:lstStyle/>
          <a:p>
            <a:r>
              <a:rPr lang="fr-FR" sz="1100" i="1" dirty="0"/>
              <a:t>Volume horaire </a:t>
            </a:r>
            <a:r>
              <a:rPr lang="fr-FR" sz="1100" dirty="0"/>
              <a:t>:</a:t>
            </a:r>
          </a:p>
        </p:txBody>
      </p:sp>
      <p:sp>
        <p:nvSpPr>
          <p:cNvPr id="8" name="ZoneTexte 7">
            <a:extLst>
              <a:ext uri="{FF2B5EF4-FFF2-40B4-BE49-F238E27FC236}">
                <a16:creationId xmlns:a16="http://schemas.microsoft.com/office/drawing/2014/main" id="{B74848B5-E6A9-4406-7723-65EB8B205EFB}"/>
              </a:ext>
            </a:extLst>
          </p:cNvPr>
          <p:cNvSpPr txBox="1"/>
          <p:nvPr/>
        </p:nvSpPr>
        <p:spPr>
          <a:xfrm>
            <a:off x="131594" y="1752369"/>
            <a:ext cx="2299317" cy="261610"/>
          </a:xfrm>
          <a:prstGeom prst="rect">
            <a:avLst/>
          </a:prstGeom>
          <a:noFill/>
        </p:spPr>
        <p:txBody>
          <a:bodyPr wrap="square" rtlCol="0">
            <a:spAutoFit/>
          </a:bodyPr>
          <a:lstStyle/>
          <a:p>
            <a:r>
              <a:rPr lang="fr-FR" sz="1100" i="1" dirty="0"/>
              <a:t>Nombre de séances </a:t>
            </a:r>
            <a:r>
              <a:rPr lang="fr-FR" sz="1100" dirty="0"/>
              <a:t>:</a:t>
            </a:r>
          </a:p>
        </p:txBody>
      </p:sp>
      <p:sp>
        <p:nvSpPr>
          <p:cNvPr id="9" name="ZoneTexte 8">
            <a:extLst>
              <a:ext uri="{FF2B5EF4-FFF2-40B4-BE49-F238E27FC236}">
                <a16:creationId xmlns:a16="http://schemas.microsoft.com/office/drawing/2014/main" id="{CBB71794-1BBB-F6E1-718A-709B2D8D98DB}"/>
              </a:ext>
            </a:extLst>
          </p:cNvPr>
          <p:cNvSpPr txBox="1"/>
          <p:nvPr/>
        </p:nvSpPr>
        <p:spPr>
          <a:xfrm>
            <a:off x="131594" y="1526723"/>
            <a:ext cx="1876670" cy="261610"/>
          </a:xfrm>
          <a:prstGeom prst="rect">
            <a:avLst/>
          </a:prstGeom>
          <a:noFill/>
        </p:spPr>
        <p:txBody>
          <a:bodyPr wrap="square" rtlCol="0">
            <a:spAutoFit/>
          </a:bodyPr>
          <a:lstStyle/>
          <a:p>
            <a:r>
              <a:rPr lang="fr-FR" sz="1100" i="1" dirty="0"/>
              <a:t>Objectif G / Compétence :</a:t>
            </a:r>
          </a:p>
        </p:txBody>
      </p:sp>
      <p:sp>
        <p:nvSpPr>
          <p:cNvPr id="24" name="Rectangle 23">
            <a:extLst>
              <a:ext uri="{FF2B5EF4-FFF2-40B4-BE49-F238E27FC236}">
                <a16:creationId xmlns:a16="http://schemas.microsoft.com/office/drawing/2014/main" id="{EDF70EEF-763C-FD5A-2835-B917B708DB0D}"/>
              </a:ext>
            </a:extLst>
          </p:cNvPr>
          <p:cNvSpPr/>
          <p:nvPr/>
        </p:nvSpPr>
        <p:spPr>
          <a:xfrm>
            <a:off x="150916" y="736599"/>
            <a:ext cx="3056700" cy="2501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24A6698D-33E3-E59E-3259-51A03787D91E}"/>
              </a:ext>
            </a:extLst>
          </p:cNvPr>
          <p:cNvSpPr/>
          <p:nvPr/>
        </p:nvSpPr>
        <p:spPr>
          <a:xfrm>
            <a:off x="114320" y="687310"/>
            <a:ext cx="8449354" cy="36449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Caractéristiques de l’UA</a:t>
            </a:r>
          </a:p>
        </p:txBody>
      </p:sp>
      <p:sp>
        <p:nvSpPr>
          <p:cNvPr id="17" name="ZoneTexte 16">
            <a:extLst>
              <a:ext uri="{FF2B5EF4-FFF2-40B4-BE49-F238E27FC236}">
                <a16:creationId xmlns:a16="http://schemas.microsoft.com/office/drawing/2014/main" id="{6A34895D-D2EB-6AB2-7B1B-BD426885C5C6}"/>
              </a:ext>
            </a:extLst>
          </p:cNvPr>
          <p:cNvSpPr txBox="1"/>
          <p:nvPr/>
        </p:nvSpPr>
        <p:spPr>
          <a:xfrm>
            <a:off x="116527" y="3376660"/>
            <a:ext cx="6290392" cy="415498"/>
          </a:xfrm>
          <a:prstGeom prst="rect">
            <a:avLst/>
          </a:prstGeom>
          <a:noFill/>
          <a:ln>
            <a:noFill/>
          </a:ln>
        </p:spPr>
        <p:txBody>
          <a:bodyPr wrap="square" rtlCol="0">
            <a:spAutoFit/>
          </a:bodyPr>
          <a:lstStyle/>
          <a:p>
            <a:r>
              <a:rPr lang="fr-FR" sz="1050" i="1" dirty="0">
                <a:solidFill>
                  <a:schemeClr val="bg1">
                    <a:lumMod val="50000"/>
                  </a:schemeClr>
                </a:solidFill>
              </a:rPr>
              <a:t>En quelques lignes indiquez dans quel but vous souhaitez hybrider  votre unité d’apprentissage</a:t>
            </a:r>
            <a:r>
              <a:rPr lang="fr-FR" sz="1050" i="1" dirty="0">
                <a:solidFill>
                  <a:schemeClr val="bg1">
                    <a:lumMod val="75000"/>
                  </a:schemeClr>
                </a:solidFill>
              </a:rPr>
              <a:t>.</a:t>
            </a:r>
          </a:p>
          <a:p>
            <a:endParaRPr lang="fr-FR" sz="1050" i="1" dirty="0">
              <a:solidFill>
                <a:schemeClr val="bg1">
                  <a:lumMod val="75000"/>
                </a:schemeClr>
              </a:solidFill>
            </a:endParaRPr>
          </a:p>
        </p:txBody>
      </p:sp>
      <p:sp>
        <p:nvSpPr>
          <p:cNvPr id="27" name="Rectangle 26">
            <a:extLst>
              <a:ext uri="{FF2B5EF4-FFF2-40B4-BE49-F238E27FC236}">
                <a16:creationId xmlns:a16="http://schemas.microsoft.com/office/drawing/2014/main" id="{195D1C1C-7078-6ED5-D968-22244F977C88}"/>
              </a:ext>
            </a:extLst>
          </p:cNvPr>
          <p:cNvSpPr/>
          <p:nvPr/>
        </p:nvSpPr>
        <p:spPr>
          <a:xfrm>
            <a:off x="143030" y="3113145"/>
            <a:ext cx="6894988" cy="2455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Motivation pour hybrider</a:t>
            </a:r>
          </a:p>
        </p:txBody>
      </p:sp>
      <p:sp>
        <p:nvSpPr>
          <p:cNvPr id="73" name="ZoneTexte 72">
            <a:extLst>
              <a:ext uri="{FF2B5EF4-FFF2-40B4-BE49-F238E27FC236}">
                <a16:creationId xmlns:a16="http://schemas.microsoft.com/office/drawing/2014/main" id="{3F94FF34-D063-F599-3679-CEF7EAC3ED10}"/>
              </a:ext>
            </a:extLst>
          </p:cNvPr>
          <p:cNvSpPr txBox="1"/>
          <p:nvPr/>
        </p:nvSpPr>
        <p:spPr>
          <a:xfrm>
            <a:off x="131594" y="1978015"/>
            <a:ext cx="2299317" cy="261610"/>
          </a:xfrm>
          <a:prstGeom prst="rect">
            <a:avLst/>
          </a:prstGeom>
          <a:noFill/>
        </p:spPr>
        <p:txBody>
          <a:bodyPr wrap="square" rtlCol="0">
            <a:spAutoFit/>
          </a:bodyPr>
          <a:lstStyle/>
          <a:p>
            <a:r>
              <a:rPr lang="fr-FR" sz="1100" i="1" dirty="0"/>
              <a:t>Nombre d’étudiants :</a:t>
            </a:r>
          </a:p>
        </p:txBody>
      </p:sp>
      <p:sp>
        <p:nvSpPr>
          <p:cNvPr id="11" name="ZoneTexte 10">
            <a:extLst>
              <a:ext uri="{FF2B5EF4-FFF2-40B4-BE49-F238E27FC236}">
                <a16:creationId xmlns:a16="http://schemas.microsoft.com/office/drawing/2014/main" id="{E2C44C78-0C81-5A75-16FE-6E8EA71499D8}"/>
              </a:ext>
            </a:extLst>
          </p:cNvPr>
          <p:cNvSpPr txBox="1"/>
          <p:nvPr/>
        </p:nvSpPr>
        <p:spPr>
          <a:xfrm>
            <a:off x="3306196" y="1062126"/>
            <a:ext cx="3318256" cy="1708160"/>
          </a:xfrm>
          <a:prstGeom prst="rect">
            <a:avLst/>
          </a:prstGeom>
          <a:noFill/>
          <a:ln>
            <a:noFill/>
          </a:ln>
        </p:spPr>
        <p:txBody>
          <a:bodyPr wrap="square" rtlCol="0">
            <a:spAutoFit/>
          </a:bodyPr>
          <a:lstStyle/>
          <a:p>
            <a:r>
              <a:rPr lang="fr-FR" sz="1050" i="1" dirty="0">
                <a:solidFill>
                  <a:schemeClr val="bg1">
                    <a:lumMod val="50000"/>
                  </a:schemeClr>
                </a:solidFill>
              </a:rPr>
              <a:t>Décrire en quelques lignes votre unité d’apprentissage</a:t>
            </a:r>
            <a:r>
              <a:rPr lang="fr-FR" sz="1050" i="1" dirty="0">
                <a:solidFill>
                  <a:schemeClr val="bg1">
                    <a:lumMod val="75000"/>
                  </a:schemeClr>
                </a:solidFill>
              </a:rPr>
              <a:t>.</a:t>
            </a: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p:txBody>
      </p:sp>
      <p:sp>
        <p:nvSpPr>
          <p:cNvPr id="13" name="Rectangle 12">
            <a:extLst>
              <a:ext uri="{FF2B5EF4-FFF2-40B4-BE49-F238E27FC236}">
                <a16:creationId xmlns:a16="http://schemas.microsoft.com/office/drawing/2014/main" id="{E04B5FB4-79A1-91D1-AAE6-AEEF7F6BB748}"/>
              </a:ext>
            </a:extLst>
          </p:cNvPr>
          <p:cNvSpPr/>
          <p:nvPr/>
        </p:nvSpPr>
        <p:spPr>
          <a:xfrm>
            <a:off x="3310935" y="706101"/>
            <a:ext cx="4210765" cy="3248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Description de l’unité d’apprentissage</a:t>
            </a:r>
          </a:p>
        </p:txBody>
      </p:sp>
      <p:sp>
        <p:nvSpPr>
          <p:cNvPr id="116" name="Ellipse 115">
            <a:extLst>
              <a:ext uri="{FF2B5EF4-FFF2-40B4-BE49-F238E27FC236}">
                <a16:creationId xmlns:a16="http://schemas.microsoft.com/office/drawing/2014/main" id="{D6244341-C43E-ED27-A36E-11145EB2D343}"/>
              </a:ext>
            </a:extLst>
          </p:cNvPr>
          <p:cNvSpPr/>
          <p:nvPr/>
        </p:nvSpPr>
        <p:spPr>
          <a:xfrm>
            <a:off x="6375491" y="519367"/>
            <a:ext cx="5831941" cy="5821505"/>
          </a:xfrm>
          <a:prstGeom prst="ellipse">
            <a:avLst/>
          </a:prstGeom>
          <a:solidFill>
            <a:schemeClr val="bg1"/>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a:extLst>
              <a:ext uri="{FF2B5EF4-FFF2-40B4-BE49-F238E27FC236}">
                <a16:creationId xmlns:a16="http://schemas.microsoft.com/office/drawing/2014/main" id="{E6658354-81C6-2AE9-A21A-91A8A059F5B7}"/>
              </a:ext>
            </a:extLst>
          </p:cNvPr>
          <p:cNvSpPr txBox="1"/>
          <p:nvPr/>
        </p:nvSpPr>
        <p:spPr>
          <a:xfrm>
            <a:off x="6855485" y="6617563"/>
            <a:ext cx="5005822" cy="253916"/>
          </a:xfrm>
          <a:prstGeom prst="rect">
            <a:avLst/>
          </a:prstGeom>
          <a:noFill/>
        </p:spPr>
        <p:txBody>
          <a:bodyPr wrap="square" rtlCol="0">
            <a:spAutoFit/>
          </a:bodyPr>
          <a:lstStyle/>
          <a:p>
            <a:pPr algn="ctr"/>
            <a:r>
              <a:rPr lang="fr-FR" sz="1050" dirty="0"/>
              <a:t>Comment imaginez vous votre unité d’apprentissage et d’enseignement ?</a:t>
            </a:r>
          </a:p>
        </p:txBody>
      </p:sp>
      <p:sp>
        <p:nvSpPr>
          <p:cNvPr id="117" name="ZoneTexte 116">
            <a:extLst>
              <a:ext uri="{FF2B5EF4-FFF2-40B4-BE49-F238E27FC236}">
                <a16:creationId xmlns:a16="http://schemas.microsoft.com/office/drawing/2014/main" id="{59FE8E8D-86F0-671C-4394-A2B3939BB4CD}"/>
              </a:ext>
            </a:extLst>
          </p:cNvPr>
          <p:cNvSpPr txBox="1"/>
          <p:nvPr/>
        </p:nvSpPr>
        <p:spPr>
          <a:xfrm>
            <a:off x="131594" y="2203661"/>
            <a:ext cx="2299317" cy="261610"/>
          </a:xfrm>
          <a:prstGeom prst="rect">
            <a:avLst/>
          </a:prstGeom>
          <a:noFill/>
        </p:spPr>
        <p:txBody>
          <a:bodyPr wrap="square" rtlCol="0">
            <a:spAutoFit/>
          </a:bodyPr>
          <a:lstStyle/>
          <a:p>
            <a:r>
              <a:rPr lang="fr-FR" sz="1100" i="1" dirty="0"/>
              <a:t>Nombre ECTS </a:t>
            </a:r>
            <a:r>
              <a:rPr lang="fr-FR" sz="1100" dirty="0"/>
              <a:t>:</a:t>
            </a:r>
          </a:p>
        </p:txBody>
      </p:sp>
      <p:sp>
        <p:nvSpPr>
          <p:cNvPr id="119" name="ZoneTexte 118">
            <a:extLst>
              <a:ext uri="{FF2B5EF4-FFF2-40B4-BE49-F238E27FC236}">
                <a16:creationId xmlns:a16="http://schemas.microsoft.com/office/drawing/2014/main" id="{27E084EA-1808-0391-A2A2-CD3270373A66}"/>
              </a:ext>
            </a:extLst>
          </p:cNvPr>
          <p:cNvSpPr txBox="1"/>
          <p:nvPr/>
        </p:nvSpPr>
        <p:spPr>
          <a:xfrm>
            <a:off x="7385451" y="6338187"/>
            <a:ext cx="3945890" cy="307777"/>
          </a:xfrm>
          <a:prstGeom prst="rect">
            <a:avLst/>
          </a:prstGeom>
          <a:noFill/>
        </p:spPr>
        <p:txBody>
          <a:bodyPr wrap="square">
            <a:spAutoFit/>
          </a:bodyPr>
          <a:lstStyle/>
          <a:p>
            <a:pPr algn="ctr"/>
            <a:r>
              <a:rPr lang="fr-FR" sz="1400" b="1" dirty="0"/>
              <a:t>L’hybridation vers la continuité</a:t>
            </a: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CD53585A-8658-3AE4-C9A7-72F7511A042A}"/>
              </a:ext>
            </a:extLst>
          </p:cNvPr>
          <p:cNvSpPr/>
          <p:nvPr/>
        </p:nvSpPr>
        <p:spPr>
          <a:xfrm>
            <a:off x="0" y="0"/>
            <a:ext cx="12207432" cy="54609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ZoneTexte 17">
            <a:extLst>
              <a:ext uri="{FF2B5EF4-FFF2-40B4-BE49-F238E27FC236}">
                <a16:creationId xmlns:a16="http://schemas.microsoft.com/office/drawing/2014/main" id="{490028DF-9CFB-C886-DB64-EBD2C679EED8}"/>
              </a:ext>
            </a:extLst>
          </p:cNvPr>
          <p:cNvSpPr txBox="1"/>
          <p:nvPr/>
        </p:nvSpPr>
        <p:spPr>
          <a:xfrm>
            <a:off x="1185166" y="85676"/>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114" name="ZoneTexte 113">
            <a:extLst>
              <a:ext uri="{FF2B5EF4-FFF2-40B4-BE49-F238E27FC236}">
                <a16:creationId xmlns:a16="http://schemas.microsoft.com/office/drawing/2014/main" id="{0DD3A33E-CD08-4695-AB22-F8168C09E63A}"/>
              </a:ext>
            </a:extLst>
          </p:cNvPr>
          <p:cNvSpPr txBox="1"/>
          <p:nvPr/>
        </p:nvSpPr>
        <p:spPr>
          <a:xfrm>
            <a:off x="131594" y="2429307"/>
            <a:ext cx="2299317" cy="261610"/>
          </a:xfrm>
          <a:prstGeom prst="rect">
            <a:avLst/>
          </a:prstGeom>
          <a:noFill/>
        </p:spPr>
        <p:txBody>
          <a:bodyPr wrap="square" rtlCol="0">
            <a:spAutoFit/>
          </a:bodyPr>
          <a:lstStyle/>
          <a:p>
            <a:r>
              <a:rPr lang="fr-FR" sz="1100" i="1" dirty="0"/>
              <a:t>Charge de travail étudiant</a:t>
            </a:r>
            <a:r>
              <a:rPr lang="fr-FR" sz="1100" dirty="0"/>
              <a:t>:</a:t>
            </a:r>
          </a:p>
        </p:txBody>
      </p:sp>
      <p:sp>
        <p:nvSpPr>
          <p:cNvPr id="10" name="Rectangle 9">
            <a:extLst>
              <a:ext uri="{FF2B5EF4-FFF2-40B4-BE49-F238E27FC236}">
                <a16:creationId xmlns:a16="http://schemas.microsoft.com/office/drawing/2014/main" id="{BC093C20-EFC4-F396-B5EC-E78C77A1D5A0}"/>
              </a:ext>
            </a:extLst>
          </p:cNvPr>
          <p:cNvSpPr/>
          <p:nvPr/>
        </p:nvSpPr>
        <p:spPr>
          <a:xfrm rot="16200000">
            <a:off x="5565012" y="289850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2" name="Rectangle 11">
            <a:extLst>
              <a:ext uri="{FF2B5EF4-FFF2-40B4-BE49-F238E27FC236}">
                <a16:creationId xmlns:a16="http://schemas.microsoft.com/office/drawing/2014/main" id="{CBA457C5-3BE8-816E-5606-E4E69F1655AC}"/>
              </a:ext>
            </a:extLst>
          </p:cNvPr>
          <p:cNvSpPr/>
          <p:nvPr/>
        </p:nvSpPr>
        <p:spPr>
          <a:xfrm rot="12476138">
            <a:off x="6667382" y="478814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4" name="Rectangle 73">
            <a:extLst>
              <a:ext uri="{FF2B5EF4-FFF2-40B4-BE49-F238E27FC236}">
                <a16:creationId xmlns:a16="http://schemas.microsoft.com/office/drawing/2014/main" id="{4CDC5FC1-3957-8BD6-CC64-14AA6EFC909A}"/>
              </a:ext>
            </a:extLst>
          </p:cNvPr>
          <p:cNvSpPr/>
          <p:nvPr/>
        </p:nvSpPr>
        <p:spPr>
          <a:xfrm rot="20017610">
            <a:off x="6677560" y="124951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6" name="Rectangle 75">
            <a:extLst>
              <a:ext uri="{FF2B5EF4-FFF2-40B4-BE49-F238E27FC236}">
                <a16:creationId xmlns:a16="http://schemas.microsoft.com/office/drawing/2014/main" id="{E8E29B1D-7BA7-42D5-DB34-B73234E99342}"/>
              </a:ext>
            </a:extLst>
          </p:cNvPr>
          <p:cNvSpPr/>
          <p:nvPr/>
        </p:nvSpPr>
        <p:spPr>
          <a:xfrm rot="2191118">
            <a:off x="8785306" y="131868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09" name="Rectangle 108">
            <a:extLst>
              <a:ext uri="{FF2B5EF4-FFF2-40B4-BE49-F238E27FC236}">
                <a16:creationId xmlns:a16="http://schemas.microsoft.com/office/drawing/2014/main" id="{085D0E60-723C-06A1-869E-E8DD3376A18D}"/>
              </a:ext>
            </a:extLst>
          </p:cNvPr>
          <p:cNvSpPr/>
          <p:nvPr/>
        </p:nvSpPr>
        <p:spPr>
          <a:xfrm rot="8785376">
            <a:off x="8749356" y="475509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15" name="ZoneTexte 44">
            <a:extLst>
              <a:ext uri="{FF2B5EF4-FFF2-40B4-BE49-F238E27FC236}">
                <a16:creationId xmlns:a16="http://schemas.microsoft.com/office/drawing/2014/main" id="{23F19958-B4DF-8EE4-374A-46B4B5D39E68}"/>
              </a:ext>
            </a:extLst>
          </p:cNvPr>
          <p:cNvSpPr txBox="1"/>
          <p:nvPr/>
        </p:nvSpPr>
        <p:spPr>
          <a:xfrm>
            <a:off x="131594" y="2654951"/>
            <a:ext cx="2299317" cy="261610"/>
          </a:xfrm>
          <a:prstGeom prst="rect">
            <a:avLst/>
          </a:prstGeom>
          <a:noFill/>
        </p:spPr>
        <p:txBody>
          <a:bodyPr wrap="square" rtlCol="0">
            <a:spAutoFit/>
          </a:bodyPr>
          <a:lstStyle/>
          <a:p>
            <a:r>
              <a:rPr lang="fr-FR" sz="1100" i="1" dirty="0"/>
              <a:t>Enseignant / Ingénieur péda </a:t>
            </a:r>
            <a:r>
              <a:rPr lang="fr-FR" sz="1100" dirty="0"/>
              <a:t>:</a:t>
            </a:r>
          </a:p>
        </p:txBody>
      </p:sp>
      <p:sp>
        <p:nvSpPr>
          <p:cNvPr id="45" name="Ellipse 44">
            <a:extLst>
              <a:ext uri="{FF2B5EF4-FFF2-40B4-BE49-F238E27FC236}">
                <a16:creationId xmlns:a16="http://schemas.microsoft.com/office/drawing/2014/main" id="{399A220E-4C53-3513-BD45-DA86BEC53D11}"/>
              </a:ext>
            </a:extLst>
          </p:cNvPr>
          <p:cNvSpPr/>
          <p:nvPr/>
        </p:nvSpPr>
        <p:spPr>
          <a:xfrm>
            <a:off x="7018360" y="1133856"/>
            <a:ext cx="4529138" cy="4529138"/>
          </a:xfrm>
          <a:prstGeom prst="ellipse">
            <a:avLst/>
          </a:prstGeom>
          <a:solidFill>
            <a:schemeClr val="bg1">
              <a:lumMod val="9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1" name="Connecteur droit 110">
            <a:extLst>
              <a:ext uri="{FF2B5EF4-FFF2-40B4-BE49-F238E27FC236}">
                <a16:creationId xmlns:a16="http://schemas.microsoft.com/office/drawing/2014/main" id="{8EAF259A-FB1B-5578-4234-CA1672F3DBB0}"/>
              </a:ext>
            </a:extLst>
          </p:cNvPr>
          <p:cNvCxnSpPr>
            <a:cxnSpLocks/>
          </p:cNvCxnSpPr>
          <p:nvPr/>
        </p:nvCxnSpPr>
        <p:spPr>
          <a:xfrm>
            <a:off x="7356351" y="2183985"/>
            <a:ext cx="3822719" cy="232916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2" name="Connecteur droit 111">
            <a:extLst>
              <a:ext uri="{FF2B5EF4-FFF2-40B4-BE49-F238E27FC236}">
                <a16:creationId xmlns:a16="http://schemas.microsoft.com/office/drawing/2014/main" id="{FDBD75A7-736D-259D-8DBC-8A556B7EF768}"/>
              </a:ext>
            </a:extLst>
          </p:cNvPr>
          <p:cNvCxnSpPr>
            <a:cxnSpLocks/>
            <a:endCxn id="45" idx="4"/>
          </p:cNvCxnSpPr>
          <p:nvPr/>
        </p:nvCxnSpPr>
        <p:spPr>
          <a:xfrm>
            <a:off x="9280262" y="1112182"/>
            <a:ext cx="2667" cy="455081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07BE96F2-19A0-54EF-09E8-A5BA5774B5AE}"/>
              </a:ext>
            </a:extLst>
          </p:cNvPr>
          <p:cNvCxnSpPr>
            <a:cxnSpLocks/>
          </p:cNvCxnSpPr>
          <p:nvPr/>
        </p:nvCxnSpPr>
        <p:spPr>
          <a:xfrm flipH="1">
            <a:off x="7322520" y="2308465"/>
            <a:ext cx="3918458" cy="214594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8" name="ZoneTexte 117">
            <a:extLst>
              <a:ext uri="{FF2B5EF4-FFF2-40B4-BE49-F238E27FC236}">
                <a16:creationId xmlns:a16="http://schemas.microsoft.com/office/drawing/2014/main" id="{0D4A2BFF-23FA-4DE6-CF91-B7F5814C8FCB}"/>
              </a:ext>
            </a:extLst>
          </p:cNvPr>
          <p:cNvSpPr txBox="1"/>
          <p:nvPr/>
        </p:nvSpPr>
        <p:spPr>
          <a:xfrm rot="3719507">
            <a:off x="9734100" y="2683468"/>
            <a:ext cx="1047388" cy="338554"/>
          </a:xfrm>
          <a:prstGeom prst="rect">
            <a:avLst/>
          </a:prstGeom>
          <a:noFill/>
        </p:spPr>
        <p:txBody>
          <a:bodyPr wrap="square" rtlCol="0">
            <a:spAutoFit/>
          </a:bodyPr>
          <a:lstStyle/>
          <a:p>
            <a:pPr algn="ctr"/>
            <a:r>
              <a:rPr lang="fr-FR" sz="800" b="1" dirty="0"/>
              <a:t>+</a:t>
            </a:r>
            <a:r>
              <a:rPr lang="fr-FR" sz="800" dirty="0"/>
              <a:t> Evaluations pour apprendre</a:t>
            </a:r>
          </a:p>
        </p:txBody>
      </p:sp>
      <p:sp>
        <p:nvSpPr>
          <p:cNvPr id="120" name="ZoneTexte 119">
            <a:extLst>
              <a:ext uri="{FF2B5EF4-FFF2-40B4-BE49-F238E27FC236}">
                <a16:creationId xmlns:a16="http://schemas.microsoft.com/office/drawing/2014/main" id="{433C4253-F1BD-EF15-D4D4-CE13F5E0A506}"/>
              </a:ext>
            </a:extLst>
          </p:cNvPr>
          <p:cNvSpPr txBox="1"/>
          <p:nvPr/>
        </p:nvSpPr>
        <p:spPr>
          <a:xfrm>
            <a:off x="8823719" y="1782368"/>
            <a:ext cx="914400" cy="215444"/>
          </a:xfrm>
          <a:prstGeom prst="rect">
            <a:avLst/>
          </a:prstGeom>
          <a:noFill/>
        </p:spPr>
        <p:txBody>
          <a:bodyPr wrap="square" rtlCol="0">
            <a:spAutoFit/>
          </a:bodyPr>
          <a:lstStyle/>
          <a:p>
            <a:pPr algn="ctr"/>
            <a:r>
              <a:rPr lang="fr-FR" sz="800" dirty="0"/>
              <a:t>Collaborative</a:t>
            </a:r>
          </a:p>
        </p:txBody>
      </p:sp>
      <p:sp>
        <p:nvSpPr>
          <p:cNvPr id="121" name="ZoneTexte 120">
            <a:extLst>
              <a:ext uri="{FF2B5EF4-FFF2-40B4-BE49-F238E27FC236}">
                <a16:creationId xmlns:a16="http://schemas.microsoft.com/office/drawing/2014/main" id="{0064AA1C-2D7C-7BD7-351F-C2F5051E9C7B}"/>
              </a:ext>
            </a:extLst>
          </p:cNvPr>
          <p:cNvSpPr txBox="1"/>
          <p:nvPr/>
        </p:nvSpPr>
        <p:spPr>
          <a:xfrm>
            <a:off x="8777840" y="4204758"/>
            <a:ext cx="1010564" cy="338554"/>
          </a:xfrm>
          <a:prstGeom prst="rect">
            <a:avLst/>
          </a:prstGeom>
          <a:noFill/>
        </p:spPr>
        <p:txBody>
          <a:bodyPr wrap="square" rtlCol="0">
            <a:spAutoFit/>
          </a:bodyPr>
          <a:lstStyle/>
          <a:p>
            <a:pPr algn="ctr"/>
            <a:r>
              <a:rPr lang="fr-FR" sz="800" b="1" dirty="0"/>
              <a:t>+</a:t>
            </a:r>
            <a:r>
              <a:rPr lang="fr-FR" sz="800" dirty="0"/>
              <a:t> Agencement stratégique</a:t>
            </a:r>
          </a:p>
        </p:txBody>
      </p:sp>
      <p:sp>
        <p:nvSpPr>
          <p:cNvPr id="122" name="ZoneTexte 121">
            <a:extLst>
              <a:ext uri="{FF2B5EF4-FFF2-40B4-BE49-F238E27FC236}">
                <a16:creationId xmlns:a16="http://schemas.microsoft.com/office/drawing/2014/main" id="{B83D36CF-FE36-3473-0C24-550B818A28C8}"/>
              </a:ext>
            </a:extLst>
          </p:cNvPr>
          <p:cNvSpPr txBox="1"/>
          <p:nvPr/>
        </p:nvSpPr>
        <p:spPr>
          <a:xfrm>
            <a:off x="8581358" y="4728048"/>
            <a:ext cx="1427735" cy="338554"/>
          </a:xfrm>
          <a:prstGeom prst="rect">
            <a:avLst/>
          </a:prstGeom>
          <a:noFill/>
        </p:spPr>
        <p:txBody>
          <a:bodyPr wrap="square" rtlCol="0">
            <a:spAutoFit/>
          </a:bodyPr>
          <a:lstStyle/>
          <a:p>
            <a:pPr algn="ctr"/>
            <a:r>
              <a:rPr lang="fr-FR" sz="800" b="1" dirty="0"/>
              <a:t>+</a:t>
            </a:r>
            <a:r>
              <a:rPr lang="fr-FR" sz="800" dirty="0"/>
              <a:t> Animateur /</a:t>
            </a:r>
          </a:p>
          <a:p>
            <a:pPr algn="ctr"/>
            <a:r>
              <a:rPr lang="fr-FR" sz="800" dirty="0"/>
              <a:t>modérateur de groupe</a:t>
            </a:r>
          </a:p>
        </p:txBody>
      </p:sp>
      <p:sp>
        <p:nvSpPr>
          <p:cNvPr id="123" name="ZoneTexte 122">
            <a:extLst>
              <a:ext uri="{FF2B5EF4-FFF2-40B4-BE49-F238E27FC236}">
                <a16:creationId xmlns:a16="http://schemas.microsoft.com/office/drawing/2014/main" id="{F8514687-E345-A001-9281-D0349F3BD9B4}"/>
              </a:ext>
            </a:extLst>
          </p:cNvPr>
          <p:cNvSpPr txBox="1"/>
          <p:nvPr/>
        </p:nvSpPr>
        <p:spPr>
          <a:xfrm>
            <a:off x="8520676" y="5178589"/>
            <a:ext cx="1535939" cy="338554"/>
          </a:xfrm>
          <a:prstGeom prst="rect">
            <a:avLst/>
          </a:prstGeom>
          <a:noFill/>
        </p:spPr>
        <p:txBody>
          <a:bodyPr wrap="square" rtlCol="0">
            <a:spAutoFit/>
          </a:bodyPr>
          <a:lstStyle/>
          <a:p>
            <a:pPr algn="ctr"/>
            <a:r>
              <a:rPr lang="fr-FR" sz="800" b="1" dirty="0"/>
              <a:t>+</a:t>
            </a:r>
            <a:r>
              <a:rPr lang="fr-FR" sz="800" dirty="0"/>
              <a:t> Tuteur </a:t>
            </a:r>
          </a:p>
          <a:p>
            <a:pPr algn="ctr"/>
            <a:r>
              <a:rPr lang="fr-FR" sz="800" dirty="0"/>
              <a:t>(accompagnement planifié)</a:t>
            </a:r>
          </a:p>
        </p:txBody>
      </p:sp>
      <p:sp>
        <p:nvSpPr>
          <p:cNvPr id="124" name="ZoneTexte 123">
            <a:extLst>
              <a:ext uri="{FF2B5EF4-FFF2-40B4-BE49-F238E27FC236}">
                <a16:creationId xmlns:a16="http://schemas.microsoft.com/office/drawing/2014/main" id="{669D4B8E-B1FF-9C56-2FC0-A40A64455FBE}"/>
              </a:ext>
            </a:extLst>
          </p:cNvPr>
          <p:cNvSpPr txBox="1"/>
          <p:nvPr/>
        </p:nvSpPr>
        <p:spPr>
          <a:xfrm rot="3744195">
            <a:off x="6601531" y="4442406"/>
            <a:ext cx="914400" cy="369332"/>
          </a:xfrm>
          <a:prstGeom prst="rect">
            <a:avLst/>
          </a:prstGeom>
          <a:solidFill>
            <a:srgbClr val="00B0F0"/>
          </a:solidFill>
        </p:spPr>
        <p:txBody>
          <a:bodyPr wrap="square" rtlCol="0">
            <a:spAutoFit/>
          </a:bodyPr>
          <a:lstStyle/>
          <a:p>
            <a:pPr algn="ctr"/>
            <a:r>
              <a:rPr lang="fr-FR" sz="900" b="1" dirty="0"/>
              <a:t>Articulation des activités</a:t>
            </a:r>
          </a:p>
        </p:txBody>
      </p:sp>
      <p:sp>
        <p:nvSpPr>
          <p:cNvPr id="125" name="ZoneTexte 124">
            <a:extLst>
              <a:ext uri="{FF2B5EF4-FFF2-40B4-BE49-F238E27FC236}">
                <a16:creationId xmlns:a16="http://schemas.microsoft.com/office/drawing/2014/main" id="{B37DAFD5-301B-600E-EC79-B764A602E707}"/>
              </a:ext>
            </a:extLst>
          </p:cNvPr>
          <p:cNvSpPr txBox="1"/>
          <p:nvPr/>
        </p:nvSpPr>
        <p:spPr>
          <a:xfrm rot="3739005">
            <a:off x="7506378" y="3892484"/>
            <a:ext cx="914400" cy="461665"/>
          </a:xfrm>
          <a:prstGeom prst="rect">
            <a:avLst/>
          </a:prstGeom>
          <a:noFill/>
        </p:spPr>
        <p:txBody>
          <a:bodyPr wrap="square" rtlCol="0">
            <a:spAutoFit/>
          </a:bodyPr>
          <a:lstStyle/>
          <a:p>
            <a:pPr algn="ctr"/>
            <a:r>
              <a:rPr lang="fr-FR" sz="800" b="1" dirty="0"/>
              <a:t>+</a:t>
            </a:r>
            <a:r>
              <a:rPr lang="fr-FR" sz="800" dirty="0"/>
              <a:t> MST et contexte  contraintes</a:t>
            </a:r>
          </a:p>
        </p:txBody>
      </p:sp>
      <p:sp>
        <p:nvSpPr>
          <p:cNvPr id="126" name="ZoneTexte 125">
            <a:extLst>
              <a:ext uri="{FF2B5EF4-FFF2-40B4-BE49-F238E27FC236}">
                <a16:creationId xmlns:a16="http://schemas.microsoft.com/office/drawing/2014/main" id="{63B57601-BBC4-ED66-0569-379046A503CF}"/>
              </a:ext>
            </a:extLst>
          </p:cNvPr>
          <p:cNvSpPr txBox="1"/>
          <p:nvPr/>
        </p:nvSpPr>
        <p:spPr>
          <a:xfrm rot="17991433">
            <a:off x="8032778" y="2677036"/>
            <a:ext cx="802068" cy="338554"/>
          </a:xfrm>
          <a:prstGeom prst="rect">
            <a:avLst/>
          </a:prstGeom>
          <a:noFill/>
        </p:spPr>
        <p:txBody>
          <a:bodyPr wrap="square" rtlCol="0">
            <a:spAutoFit/>
          </a:bodyPr>
          <a:lstStyle/>
          <a:p>
            <a:pPr algn="ctr"/>
            <a:r>
              <a:rPr lang="fr-FR" sz="800" b="1" dirty="0"/>
              <a:t>+</a:t>
            </a:r>
            <a:r>
              <a:rPr lang="fr-FR" sz="800" dirty="0"/>
              <a:t> Créer et Transposer</a:t>
            </a:r>
          </a:p>
        </p:txBody>
      </p:sp>
      <p:sp>
        <p:nvSpPr>
          <p:cNvPr id="127" name="ZoneTexte 126">
            <a:extLst>
              <a:ext uri="{FF2B5EF4-FFF2-40B4-BE49-F238E27FC236}">
                <a16:creationId xmlns:a16="http://schemas.microsoft.com/office/drawing/2014/main" id="{446FCFC3-BEED-5359-F252-403BAC0E0ED7}"/>
              </a:ext>
            </a:extLst>
          </p:cNvPr>
          <p:cNvSpPr txBox="1"/>
          <p:nvPr/>
        </p:nvSpPr>
        <p:spPr>
          <a:xfrm rot="18108282">
            <a:off x="7513648" y="2431120"/>
            <a:ext cx="1011862" cy="338554"/>
          </a:xfrm>
          <a:prstGeom prst="rect">
            <a:avLst/>
          </a:prstGeom>
          <a:noFill/>
        </p:spPr>
        <p:txBody>
          <a:bodyPr wrap="square" rtlCol="0">
            <a:spAutoFit/>
          </a:bodyPr>
          <a:lstStyle/>
          <a:p>
            <a:pPr algn="ctr"/>
            <a:r>
              <a:rPr lang="fr-FR" sz="800" b="1" dirty="0"/>
              <a:t>+</a:t>
            </a:r>
            <a:r>
              <a:rPr lang="fr-FR" sz="800" dirty="0"/>
              <a:t> Accompagner et faciliter </a:t>
            </a:r>
          </a:p>
        </p:txBody>
      </p:sp>
      <p:sp>
        <p:nvSpPr>
          <p:cNvPr id="128" name="ZoneTexte 127">
            <a:extLst>
              <a:ext uri="{FF2B5EF4-FFF2-40B4-BE49-F238E27FC236}">
                <a16:creationId xmlns:a16="http://schemas.microsoft.com/office/drawing/2014/main" id="{4607E22C-22F4-5D69-A603-9CD0DAC1F3F7}"/>
              </a:ext>
            </a:extLst>
          </p:cNvPr>
          <p:cNvSpPr txBox="1"/>
          <p:nvPr/>
        </p:nvSpPr>
        <p:spPr>
          <a:xfrm rot="18059736">
            <a:off x="6910187" y="2194058"/>
            <a:ext cx="1408931" cy="338554"/>
          </a:xfrm>
          <a:prstGeom prst="rect">
            <a:avLst/>
          </a:prstGeom>
          <a:noFill/>
        </p:spPr>
        <p:txBody>
          <a:bodyPr wrap="square" rtlCol="0">
            <a:spAutoFit/>
          </a:bodyPr>
          <a:lstStyle/>
          <a:p>
            <a:pPr algn="ctr"/>
            <a:r>
              <a:rPr lang="fr-FR" sz="800" b="1" dirty="0"/>
              <a:t>+</a:t>
            </a:r>
            <a:r>
              <a:rPr lang="fr-FR" sz="800" dirty="0"/>
              <a:t> Apprendre à distance en autonomie</a:t>
            </a:r>
          </a:p>
        </p:txBody>
      </p:sp>
      <p:sp>
        <p:nvSpPr>
          <p:cNvPr id="129" name="ZoneTexte 128">
            <a:extLst>
              <a:ext uri="{FF2B5EF4-FFF2-40B4-BE49-F238E27FC236}">
                <a16:creationId xmlns:a16="http://schemas.microsoft.com/office/drawing/2014/main" id="{60610A9E-E0FE-522D-F7FF-867060511672}"/>
              </a:ext>
            </a:extLst>
          </p:cNvPr>
          <p:cNvSpPr txBox="1"/>
          <p:nvPr/>
        </p:nvSpPr>
        <p:spPr>
          <a:xfrm>
            <a:off x="8832694" y="703150"/>
            <a:ext cx="914400" cy="369332"/>
          </a:xfrm>
          <a:prstGeom prst="rect">
            <a:avLst/>
          </a:prstGeom>
          <a:solidFill>
            <a:schemeClr val="bg1">
              <a:lumMod val="85000"/>
            </a:schemeClr>
          </a:solidFill>
        </p:spPr>
        <p:txBody>
          <a:bodyPr wrap="square" rtlCol="0">
            <a:spAutoFit/>
          </a:bodyPr>
          <a:lstStyle/>
          <a:p>
            <a:pPr algn="ctr"/>
            <a:r>
              <a:rPr lang="fr-FR" sz="900" b="1" dirty="0"/>
              <a:t>Approche pédagogique</a:t>
            </a:r>
          </a:p>
        </p:txBody>
      </p:sp>
      <p:sp>
        <p:nvSpPr>
          <p:cNvPr id="130" name="ZoneTexte 129">
            <a:extLst>
              <a:ext uri="{FF2B5EF4-FFF2-40B4-BE49-F238E27FC236}">
                <a16:creationId xmlns:a16="http://schemas.microsoft.com/office/drawing/2014/main" id="{504935BA-A11F-8546-1F62-9DCAB860FFD4}"/>
              </a:ext>
            </a:extLst>
          </p:cNvPr>
          <p:cNvSpPr txBox="1"/>
          <p:nvPr/>
        </p:nvSpPr>
        <p:spPr>
          <a:xfrm>
            <a:off x="8858198" y="5758932"/>
            <a:ext cx="914400" cy="369332"/>
          </a:xfrm>
          <a:prstGeom prst="rect">
            <a:avLst/>
          </a:prstGeom>
          <a:solidFill>
            <a:srgbClr val="C5E0B4"/>
          </a:solidFill>
        </p:spPr>
        <p:txBody>
          <a:bodyPr wrap="square" rtlCol="0">
            <a:spAutoFit/>
          </a:bodyPr>
          <a:lstStyle/>
          <a:p>
            <a:pPr algn="ctr"/>
            <a:r>
              <a:rPr lang="fr-FR" sz="900" b="1" dirty="0">
                <a:solidFill>
                  <a:schemeClr val="bg1"/>
                </a:solidFill>
              </a:rPr>
              <a:t>Assistance éducative</a:t>
            </a:r>
          </a:p>
        </p:txBody>
      </p:sp>
      <p:sp>
        <p:nvSpPr>
          <p:cNvPr id="131" name="ZoneTexte 130">
            <a:extLst>
              <a:ext uri="{FF2B5EF4-FFF2-40B4-BE49-F238E27FC236}">
                <a16:creationId xmlns:a16="http://schemas.microsoft.com/office/drawing/2014/main" id="{A3F7A925-13F1-F185-2782-D6E831C83B67}"/>
              </a:ext>
            </a:extLst>
          </p:cNvPr>
          <p:cNvSpPr txBox="1"/>
          <p:nvPr/>
        </p:nvSpPr>
        <p:spPr>
          <a:xfrm rot="18112762">
            <a:off x="6795829" y="1854444"/>
            <a:ext cx="745637" cy="369332"/>
          </a:xfrm>
          <a:prstGeom prst="rect">
            <a:avLst/>
          </a:prstGeom>
          <a:solidFill>
            <a:srgbClr val="FFC409"/>
          </a:solidFill>
        </p:spPr>
        <p:txBody>
          <a:bodyPr wrap="square" rtlCol="0">
            <a:spAutoFit/>
          </a:bodyPr>
          <a:lstStyle/>
          <a:p>
            <a:pPr algn="ctr"/>
            <a:r>
              <a:rPr lang="fr-FR" sz="900" b="1" dirty="0">
                <a:solidFill>
                  <a:schemeClr val="bg1"/>
                </a:solidFill>
              </a:rPr>
              <a:t>Mise en média</a:t>
            </a:r>
          </a:p>
        </p:txBody>
      </p:sp>
      <p:sp>
        <p:nvSpPr>
          <p:cNvPr id="132" name="ZoneTexte 131">
            <a:extLst>
              <a:ext uri="{FF2B5EF4-FFF2-40B4-BE49-F238E27FC236}">
                <a16:creationId xmlns:a16="http://schemas.microsoft.com/office/drawing/2014/main" id="{102D49E6-0A8E-0015-D557-FE48CAC3A905}"/>
              </a:ext>
            </a:extLst>
          </p:cNvPr>
          <p:cNvSpPr txBox="1"/>
          <p:nvPr/>
        </p:nvSpPr>
        <p:spPr>
          <a:xfrm rot="3671267">
            <a:off x="11054896" y="2116207"/>
            <a:ext cx="764882" cy="230832"/>
          </a:xfrm>
          <a:prstGeom prst="rect">
            <a:avLst/>
          </a:prstGeom>
          <a:solidFill>
            <a:srgbClr val="FF0000"/>
          </a:solidFill>
          <a:ln>
            <a:noFill/>
          </a:ln>
        </p:spPr>
        <p:txBody>
          <a:bodyPr wrap="square" rtlCol="0">
            <a:spAutoFit/>
          </a:bodyPr>
          <a:lstStyle/>
          <a:p>
            <a:pPr algn="ctr"/>
            <a:r>
              <a:rPr lang="fr-FR" sz="900" b="1" dirty="0">
                <a:solidFill>
                  <a:schemeClr val="bg1"/>
                </a:solidFill>
              </a:rPr>
              <a:t>Evaluation</a:t>
            </a:r>
          </a:p>
        </p:txBody>
      </p:sp>
      <p:sp>
        <p:nvSpPr>
          <p:cNvPr id="133" name="ZoneTexte 132">
            <a:extLst>
              <a:ext uri="{FF2B5EF4-FFF2-40B4-BE49-F238E27FC236}">
                <a16:creationId xmlns:a16="http://schemas.microsoft.com/office/drawing/2014/main" id="{C9A411F5-72E8-9DB0-C96F-8C4AB0D30C43}"/>
              </a:ext>
            </a:extLst>
          </p:cNvPr>
          <p:cNvSpPr txBox="1"/>
          <p:nvPr/>
        </p:nvSpPr>
        <p:spPr>
          <a:xfrm rot="18140860">
            <a:off x="9334448" y="3470394"/>
            <a:ext cx="914400" cy="338554"/>
          </a:xfrm>
          <a:prstGeom prst="rect">
            <a:avLst/>
          </a:prstGeom>
          <a:noFill/>
        </p:spPr>
        <p:txBody>
          <a:bodyPr wrap="square" rtlCol="0">
            <a:spAutoFit/>
          </a:bodyPr>
          <a:lstStyle/>
          <a:p>
            <a:pPr algn="ctr"/>
            <a:r>
              <a:rPr lang="fr-FR" sz="800" dirty="0"/>
              <a:t>Choix des  outils et perso</a:t>
            </a:r>
          </a:p>
        </p:txBody>
      </p:sp>
      <p:sp>
        <p:nvSpPr>
          <p:cNvPr id="134" name="ZoneTexte 133">
            <a:extLst>
              <a:ext uri="{FF2B5EF4-FFF2-40B4-BE49-F238E27FC236}">
                <a16:creationId xmlns:a16="http://schemas.microsoft.com/office/drawing/2014/main" id="{2DCC7376-0806-D878-EB4D-71865D76A7F4}"/>
              </a:ext>
            </a:extLst>
          </p:cNvPr>
          <p:cNvSpPr txBox="1"/>
          <p:nvPr/>
        </p:nvSpPr>
        <p:spPr>
          <a:xfrm rot="18063366">
            <a:off x="9635014" y="3672562"/>
            <a:ext cx="1071632" cy="461665"/>
          </a:xfrm>
          <a:prstGeom prst="rect">
            <a:avLst/>
          </a:prstGeom>
          <a:noFill/>
        </p:spPr>
        <p:txBody>
          <a:bodyPr wrap="square" rtlCol="0">
            <a:spAutoFit/>
          </a:bodyPr>
          <a:lstStyle/>
          <a:p>
            <a:pPr algn="ctr"/>
            <a:r>
              <a:rPr lang="fr-FR" sz="800" b="1" dirty="0"/>
              <a:t>+</a:t>
            </a:r>
            <a:r>
              <a:rPr lang="fr-FR" sz="800" dirty="0"/>
              <a:t> Choix  des activités / ressources et nbre</a:t>
            </a:r>
          </a:p>
        </p:txBody>
      </p:sp>
      <p:sp>
        <p:nvSpPr>
          <p:cNvPr id="135" name="ZoneTexte 134">
            <a:extLst>
              <a:ext uri="{FF2B5EF4-FFF2-40B4-BE49-F238E27FC236}">
                <a16:creationId xmlns:a16="http://schemas.microsoft.com/office/drawing/2014/main" id="{1FE3E1A3-5D7C-AA00-1034-AC70173F6169}"/>
              </a:ext>
            </a:extLst>
          </p:cNvPr>
          <p:cNvSpPr txBox="1"/>
          <p:nvPr/>
        </p:nvSpPr>
        <p:spPr>
          <a:xfrm rot="18131647">
            <a:off x="10425010" y="4306899"/>
            <a:ext cx="1165739" cy="215444"/>
          </a:xfrm>
          <a:prstGeom prst="rect">
            <a:avLst/>
          </a:prstGeom>
          <a:noFill/>
        </p:spPr>
        <p:txBody>
          <a:bodyPr wrap="square" rtlCol="0">
            <a:spAutoFit/>
          </a:bodyPr>
          <a:lstStyle/>
          <a:p>
            <a:pPr algn="ctr"/>
            <a:r>
              <a:rPr lang="fr-FR" sz="800" b="1" dirty="0"/>
              <a:t>+</a:t>
            </a:r>
            <a:r>
              <a:rPr lang="fr-FR" sz="800" dirty="0"/>
              <a:t> Choix de parcours</a:t>
            </a:r>
          </a:p>
        </p:txBody>
      </p:sp>
      <p:sp>
        <p:nvSpPr>
          <p:cNvPr id="136" name="ZoneTexte 135">
            <a:extLst>
              <a:ext uri="{FF2B5EF4-FFF2-40B4-BE49-F238E27FC236}">
                <a16:creationId xmlns:a16="http://schemas.microsoft.com/office/drawing/2014/main" id="{F29FEA84-2B89-921A-B383-7650B1B954C8}"/>
              </a:ext>
            </a:extLst>
          </p:cNvPr>
          <p:cNvSpPr txBox="1"/>
          <p:nvPr/>
        </p:nvSpPr>
        <p:spPr>
          <a:xfrm rot="18053840">
            <a:off x="11001451" y="4547509"/>
            <a:ext cx="806713" cy="230832"/>
          </a:xfrm>
          <a:prstGeom prst="rect">
            <a:avLst/>
          </a:prstGeom>
          <a:solidFill>
            <a:srgbClr val="FFFF00"/>
          </a:solidFill>
        </p:spPr>
        <p:txBody>
          <a:bodyPr wrap="square" rtlCol="0">
            <a:spAutoFit/>
          </a:bodyPr>
          <a:lstStyle/>
          <a:p>
            <a:pPr algn="ctr"/>
            <a:r>
              <a:rPr lang="fr-FR" sz="900" b="1" dirty="0"/>
              <a:t>Ouverture</a:t>
            </a:r>
          </a:p>
        </p:txBody>
      </p:sp>
      <p:sp>
        <p:nvSpPr>
          <p:cNvPr id="137" name="ZoneTexte 136">
            <a:extLst>
              <a:ext uri="{FF2B5EF4-FFF2-40B4-BE49-F238E27FC236}">
                <a16:creationId xmlns:a16="http://schemas.microsoft.com/office/drawing/2014/main" id="{7B3EC7B6-1E46-A36A-5230-8ADFA60C8C3E}"/>
              </a:ext>
            </a:extLst>
          </p:cNvPr>
          <p:cNvSpPr txBox="1"/>
          <p:nvPr/>
        </p:nvSpPr>
        <p:spPr>
          <a:xfrm rot="3645372">
            <a:off x="10170621" y="2404967"/>
            <a:ext cx="914400" cy="461665"/>
          </a:xfrm>
          <a:prstGeom prst="rect">
            <a:avLst/>
          </a:prstGeom>
          <a:noFill/>
        </p:spPr>
        <p:txBody>
          <a:bodyPr wrap="square" rtlCol="0">
            <a:spAutoFit/>
          </a:bodyPr>
          <a:lstStyle/>
          <a:p>
            <a:pPr algn="ctr"/>
            <a:r>
              <a:rPr lang="fr-FR" sz="800" b="1" dirty="0"/>
              <a:t>+</a:t>
            </a:r>
            <a:r>
              <a:rPr lang="fr-FR" sz="800" dirty="0"/>
              <a:t> Répartie en présence et distance</a:t>
            </a:r>
          </a:p>
        </p:txBody>
      </p:sp>
      <p:sp>
        <p:nvSpPr>
          <p:cNvPr id="138" name="ZoneTexte 137">
            <a:extLst>
              <a:ext uri="{FF2B5EF4-FFF2-40B4-BE49-F238E27FC236}">
                <a16:creationId xmlns:a16="http://schemas.microsoft.com/office/drawing/2014/main" id="{67028306-EE0E-9233-1A01-B3A13E80C86E}"/>
              </a:ext>
            </a:extLst>
          </p:cNvPr>
          <p:cNvSpPr txBox="1"/>
          <p:nvPr/>
        </p:nvSpPr>
        <p:spPr>
          <a:xfrm rot="3737147">
            <a:off x="10469304" y="2274126"/>
            <a:ext cx="1095072" cy="338554"/>
          </a:xfrm>
          <a:prstGeom prst="rect">
            <a:avLst/>
          </a:prstGeom>
          <a:noFill/>
        </p:spPr>
        <p:txBody>
          <a:bodyPr wrap="square" rtlCol="0">
            <a:spAutoFit/>
          </a:bodyPr>
          <a:lstStyle/>
          <a:p>
            <a:pPr algn="ctr"/>
            <a:r>
              <a:rPr lang="fr-FR" sz="800" b="1" dirty="0"/>
              <a:t>+</a:t>
            </a:r>
            <a:r>
              <a:rPr lang="fr-FR" sz="800" dirty="0"/>
              <a:t> Eval du dispositif </a:t>
            </a:r>
          </a:p>
          <a:p>
            <a:pPr algn="ctr"/>
            <a:r>
              <a:rPr lang="fr-FR" sz="800" dirty="0"/>
              <a:t>et enseignements</a:t>
            </a:r>
          </a:p>
        </p:txBody>
      </p:sp>
      <p:sp>
        <p:nvSpPr>
          <p:cNvPr id="139" name="Ellipse 138">
            <a:extLst>
              <a:ext uri="{FF2B5EF4-FFF2-40B4-BE49-F238E27FC236}">
                <a16:creationId xmlns:a16="http://schemas.microsoft.com/office/drawing/2014/main" id="{B5E27124-232B-1935-725C-66B114EC6796}"/>
              </a:ext>
            </a:extLst>
          </p:cNvPr>
          <p:cNvSpPr/>
          <p:nvPr/>
        </p:nvSpPr>
        <p:spPr>
          <a:xfrm>
            <a:off x="9215099" y="3281896"/>
            <a:ext cx="174596" cy="178580"/>
          </a:xfrm>
          <a:prstGeom prst="ellipse">
            <a:avLst/>
          </a:prstGeom>
          <a:solidFill>
            <a:srgbClr val="0070C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a:solidFill>
                  <a:schemeClr val="bg1"/>
                </a:solidFill>
                <a:effectLst>
                  <a:outerShdw blurRad="38100" dist="38100" dir="2700000" algn="tl">
                    <a:srgbClr val="000000">
                      <a:alpha val="43137"/>
                    </a:srgbClr>
                  </a:outerShdw>
                </a:effectLst>
              </a:rPr>
              <a:t>0</a:t>
            </a:r>
          </a:p>
        </p:txBody>
      </p:sp>
      <p:sp>
        <p:nvSpPr>
          <p:cNvPr id="140" name="Triangle isocèle 139">
            <a:extLst>
              <a:ext uri="{FF2B5EF4-FFF2-40B4-BE49-F238E27FC236}">
                <a16:creationId xmlns:a16="http://schemas.microsoft.com/office/drawing/2014/main" id="{FDAC9990-42AB-5D0D-1EE8-4FD9A191BBCA}"/>
              </a:ext>
            </a:extLst>
          </p:cNvPr>
          <p:cNvSpPr/>
          <p:nvPr/>
        </p:nvSpPr>
        <p:spPr>
          <a:xfrm rot="10800000">
            <a:off x="9217601" y="555182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Triangle isocèle 140">
            <a:extLst>
              <a:ext uri="{FF2B5EF4-FFF2-40B4-BE49-F238E27FC236}">
                <a16:creationId xmlns:a16="http://schemas.microsoft.com/office/drawing/2014/main" id="{49A43FB3-0791-6648-26D9-F9D909D1E79D}"/>
              </a:ext>
            </a:extLst>
          </p:cNvPr>
          <p:cNvSpPr/>
          <p:nvPr/>
        </p:nvSpPr>
        <p:spPr>
          <a:xfrm rot="14573467">
            <a:off x="7221056" y="436851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Triangle isocèle 141">
            <a:extLst>
              <a:ext uri="{FF2B5EF4-FFF2-40B4-BE49-F238E27FC236}">
                <a16:creationId xmlns:a16="http://schemas.microsoft.com/office/drawing/2014/main" id="{EDA6BE73-DC63-0B77-F938-9A12514B5883}"/>
              </a:ext>
            </a:extLst>
          </p:cNvPr>
          <p:cNvSpPr/>
          <p:nvPr/>
        </p:nvSpPr>
        <p:spPr>
          <a:xfrm>
            <a:off x="9213895" y="107373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Triangle isocèle 142">
            <a:extLst>
              <a:ext uri="{FF2B5EF4-FFF2-40B4-BE49-F238E27FC236}">
                <a16:creationId xmlns:a16="http://schemas.microsoft.com/office/drawing/2014/main" id="{43708A2F-0C6E-CCCC-BE26-A64A2869FDF4}"/>
              </a:ext>
            </a:extLst>
          </p:cNvPr>
          <p:cNvSpPr/>
          <p:nvPr/>
        </p:nvSpPr>
        <p:spPr>
          <a:xfrm rot="7427728">
            <a:off x="11123820" y="4435994"/>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4" name="Triangle isocèle 143">
            <a:extLst>
              <a:ext uri="{FF2B5EF4-FFF2-40B4-BE49-F238E27FC236}">
                <a16:creationId xmlns:a16="http://schemas.microsoft.com/office/drawing/2014/main" id="{B8CC0BA8-B65E-7CD0-4EF2-8A04F8B97EBF}"/>
              </a:ext>
            </a:extLst>
          </p:cNvPr>
          <p:cNvSpPr/>
          <p:nvPr/>
        </p:nvSpPr>
        <p:spPr>
          <a:xfrm rot="3582517">
            <a:off x="11161704" y="221066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ZoneTexte 144">
            <a:extLst>
              <a:ext uri="{FF2B5EF4-FFF2-40B4-BE49-F238E27FC236}">
                <a16:creationId xmlns:a16="http://schemas.microsoft.com/office/drawing/2014/main" id="{33E47943-51FB-B86D-C983-DABAC3AC5BC3}"/>
              </a:ext>
            </a:extLst>
          </p:cNvPr>
          <p:cNvSpPr txBox="1"/>
          <p:nvPr/>
        </p:nvSpPr>
        <p:spPr>
          <a:xfrm rot="3703301">
            <a:off x="6907829" y="4185785"/>
            <a:ext cx="1305291" cy="338554"/>
          </a:xfrm>
          <a:prstGeom prst="rect">
            <a:avLst/>
          </a:prstGeom>
          <a:noFill/>
        </p:spPr>
        <p:txBody>
          <a:bodyPr wrap="square" rtlCol="0">
            <a:spAutoFit/>
          </a:bodyPr>
          <a:lstStyle/>
          <a:p>
            <a:pPr algn="ctr"/>
            <a:r>
              <a:rPr lang="fr-FR" sz="800" b="1" dirty="0"/>
              <a:t>+</a:t>
            </a:r>
            <a:r>
              <a:rPr lang="fr-FR" sz="800" dirty="0"/>
              <a:t> un double continuum cohérent et adapté</a:t>
            </a:r>
          </a:p>
        </p:txBody>
      </p:sp>
      <p:sp>
        <p:nvSpPr>
          <p:cNvPr id="146" name="ZoneTexte 145">
            <a:extLst>
              <a:ext uri="{FF2B5EF4-FFF2-40B4-BE49-F238E27FC236}">
                <a16:creationId xmlns:a16="http://schemas.microsoft.com/office/drawing/2014/main" id="{EEDB6DB7-E7CA-0DF2-0AB0-708EDB08DCDE}"/>
              </a:ext>
            </a:extLst>
          </p:cNvPr>
          <p:cNvSpPr txBox="1"/>
          <p:nvPr/>
        </p:nvSpPr>
        <p:spPr>
          <a:xfrm rot="3637549">
            <a:off x="7884057" y="3724392"/>
            <a:ext cx="956386" cy="338554"/>
          </a:xfrm>
          <a:prstGeom prst="rect">
            <a:avLst/>
          </a:prstGeom>
          <a:noFill/>
        </p:spPr>
        <p:txBody>
          <a:bodyPr wrap="square" rtlCol="0">
            <a:spAutoFit/>
          </a:bodyPr>
          <a:lstStyle/>
          <a:p>
            <a:pPr algn="ctr"/>
            <a:r>
              <a:rPr lang="fr-FR" sz="800" dirty="0">
                <a:solidFill>
                  <a:schemeClr val="tx1"/>
                </a:solidFill>
              </a:rPr>
              <a:t> </a:t>
            </a:r>
            <a:r>
              <a:rPr lang="fr-FR" sz="800" b="1" dirty="0">
                <a:solidFill>
                  <a:schemeClr val="tx1"/>
                </a:solidFill>
              </a:rPr>
              <a:t>+</a:t>
            </a:r>
            <a:r>
              <a:rPr lang="fr-FR" sz="800" dirty="0">
                <a:solidFill>
                  <a:schemeClr val="tx1"/>
                </a:solidFill>
              </a:rPr>
              <a:t> MST et besoin</a:t>
            </a:r>
          </a:p>
        </p:txBody>
      </p:sp>
      <p:sp>
        <p:nvSpPr>
          <p:cNvPr id="147" name="Triangle isocèle 146">
            <a:extLst>
              <a:ext uri="{FF2B5EF4-FFF2-40B4-BE49-F238E27FC236}">
                <a16:creationId xmlns:a16="http://schemas.microsoft.com/office/drawing/2014/main" id="{0A5A914D-DBB3-406B-9F05-982EACBBB1F4}"/>
              </a:ext>
            </a:extLst>
          </p:cNvPr>
          <p:cNvSpPr/>
          <p:nvPr/>
        </p:nvSpPr>
        <p:spPr>
          <a:xfrm rot="18344736">
            <a:off x="7331479" y="210852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Ellipse 147">
            <a:extLst>
              <a:ext uri="{FF2B5EF4-FFF2-40B4-BE49-F238E27FC236}">
                <a16:creationId xmlns:a16="http://schemas.microsoft.com/office/drawing/2014/main" id="{D905F559-F963-BE7E-1AF2-3FE1B1319006}"/>
              </a:ext>
            </a:extLst>
          </p:cNvPr>
          <p:cNvSpPr/>
          <p:nvPr/>
        </p:nvSpPr>
        <p:spPr>
          <a:xfrm>
            <a:off x="8561586" y="2646478"/>
            <a:ext cx="1454581" cy="1454581"/>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9" name="Ellipse 148">
            <a:extLst>
              <a:ext uri="{FF2B5EF4-FFF2-40B4-BE49-F238E27FC236}">
                <a16:creationId xmlns:a16="http://schemas.microsoft.com/office/drawing/2014/main" id="{EE9E5A29-DAE9-DADE-F705-E91319B56F70}"/>
              </a:ext>
            </a:extLst>
          </p:cNvPr>
          <p:cNvSpPr/>
          <p:nvPr/>
        </p:nvSpPr>
        <p:spPr>
          <a:xfrm>
            <a:off x="8010684" y="2117190"/>
            <a:ext cx="2547993" cy="2547993"/>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0" name="Ellipse 149">
            <a:extLst>
              <a:ext uri="{FF2B5EF4-FFF2-40B4-BE49-F238E27FC236}">
                <a16:creationId xmlns:a16="http://schemas.microsoft.com/office/drawing/2014/main" id="{3D34FFD4-886A-DE42-2562-564FEFD4608D}"/>
              </a:ext>
            </a:extLst>
          </p:cNvPr>
          <p:cNvSpPr/>
          <p:nvPr/>
        </p:nvSpPr>
        <p:spPr>
          <a:xfrm>
            <a:off x="7559755" y="1655418"/>
            <a:ext cx="3468142" cy="3468142"/>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1" name="ZoneTexte 150">
            <a:extLst>
              <a:ext uri="{FF2B5EF4-FFF2-40B4-BE49-F238E27FC236}">
                <a16:creationId xmlns:a16="http://schemas.microsoft.com/office/drawing/2014/main" id="{CA033ACB-A608-9E70-B76C-784452A8BA50}"/>
              </a:ext>
            </a:extLst>
          </p:cNvPr>
          <p:cNvSpPr txBox="1"/>
          <p:nvPr/>
        </p:nvSpPr>
        <p:spPr>
          <a:xfrm>
            <a:off x="8491936" y="327303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2" name="ZoneTexte 151">
            <a:extLst>
              <a:ext uri="{FF2B5EF4-FFF2-40B4-BE49-F238E27FC236}">
                <a16:creationId xmlns:a16="http://schemas.microsoft.com/office/drawing/2014/main" id="{10A6735C-0456-A032-4B9F-B2D288CA4810}"/>
              </a:ext>
            </a:extLst>
          </p:cNvPr>
          <p:cNvSpPr txBox="1"/>
          <p:nvPr/>
        </p:nvSpPr>
        <p:spPr>
          <a:xfrm>
            <a:off x="9858022" y="325518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3" name="ZoneTexte 152">
            <a:extLst>
              <a:ext uri="{FF2B5EF4-FFF2-40B4-BE49-F238E27FC236}">
                <a16:creationId xmlns:a16="http://schemas.microsoft.com/office/drawing/2014/main" id="{EE221EC2-D2EB-F0E5-DE35-8B7144D7D6A7}"/>
              </a:ext>
            </a:extLst>
          </p:cNvPr>
          <p:cNvSpPr txBox="1"/>
          <p:nvPr/>
        </p:nvSpPr>
        <p:spPr>
          <a:xfrm>
            <a:off x="7944633" y="3246618"/>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4" name="ZoneTexte 153">
            <a:extLst>
              <a:ext uri="{FF2B5EF4-FFF2-40B4-BE49-F238E27FC236}">
                <a16:creationId xmlns:a16="http://schemas.microsoft.com/office/drawing/2014/main" id="{556886E4-D371-5A01-246B-0D0A280FF747}"/>
              </a:ext>
            </a:extLst>
          </p:cNvPr>
          <p:cNvSpPr txBox="1"/>
          <p:nvPr/>
        </p:nvSpPr>
        <p:spPr>
          <a:xfrm>
            <a:off x="7478702"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5" name="ZoneTexte 154">
            <a:extLst>
              <a:ext uri="{FF2B5EF4-FFF2-40B4-BE49-F238E27FC236}">
                <a16:creationId xmlns:a16="http://schemas.microsoft.com/office/drawing/2014/main" id="{E9245011-4066-5680-7D63-FA226FCBE375}"/>
              </a:ext>
            </a:extLst>
          </p:cNvPr>
          <p:cNvSpPr txBox="1"/>
          <p:nvPr/>
        </p:nvSpPr>
        <p:spPr>
          <a:xfrm>
            <a:off x="10428799" y="32487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6" name="ZoneTexte 155">
            <a:extLst>
              <a:ext uri="{FF2B5EF4-FFF2-40B4-BE49-F238E27FC236}">
                <a16:creationId xmlns:a16="http://schemas.microsoft.com/office/drawing/2014/main" id="{F966605F-039F-49D4-A46B-433A9890076B}"/>
              </a:ext>
            </a:extLst>
          </p:cNvPr>
          <p:cNvSpPr txBox="1"/>
          <p:nvPr/>
        </p:nvSpPr>
        <p:spPr>
          <a:xfrm>
            <a:off x="10862863"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7" name="ZoneTexte 156">
            <a:extLst>
              <a:ext uri="{FF2B5EF4-FFF2-40B4-BE49-F238E27FC236}">
                <a16:creationId xmlns:a16="http://schemas.microsoft.com/office/drawing/2014/main" id="{DF3EE42A-E2A0-0B51-E888-B6746E194864}"/>
              </a:ext>
            </a:extLst>
          </p:cNvPr>
          <p:cNvSpPr txBox="1"/>
          <p:nvPr/>
        </p:nvSpPr>
        <p:spPr>
          <a:xfrm>
            <a:off x="8856227" y="2693301"/>
            <a:ext cx="914400" cy="215444"/>
          </a:xfrm>
          <a:prstGeom prst="rect">
            <a:avLst/>
          </a:prstGeom>
          <a:noFill/>
        </p:spPr>
        <p:txBody>
          <a:bodyPr wrap="square" rtlCol="0">
            <a:spAutoFit/>
          </a:bodyPr>
          <a:lstStyle/>
          <a:p>
            <a:pPr algn="ctr"/>
            <a:r>
              <a:rPr lang="fr-FR" sz="800" dirty="0"/>
              <a:t>Transmissive</a:t>
            </a:r>
          </a:p>
        </p:txBody>
      </p:sp>
      <p:sp>
        <p:nvSpPr>
          <p:cNvPr id="158" name="ZoneTexte 157">
            <a:extLst>
              <a:ext uri="{FF2B5EF4-FFF2-40B4-BE49-F238E27FC236}">
                <a16:creationId xmlns:a16="http://schemas.microsoft.com/office/drawing/2014/main" id="{8E69F959-F13C-4805-7EF8-41A4387DF3D1}"/>
              </a:ext>
            </a:extLst>
          </p:cNvPr>
          <p:cNvSpPr txBox="1"/>
          <p:nvPr/>
        </p:nvSpPr>
        <p:spPr>
          <a:xfrm rot="18157365">
            <a:off x="8349675" y="2891472"/>
            <a:ext cx="850430" cy="338554"/>
          </a:xfrm>
          <a:prstGeom prst="rect">
            <a:avLst/>
          </a:prstGeom>
          <a:noFill/>
        </p:spPr>
        <p:txBody>
          <a:bodyPr wrap="square" rtlCol="0">
            <a:spAutoFit/>
          </a:bodyPr>
          <a:lstStyle/>
          <a:p>
            <a:pPr algn="ctr"/>
            <a:r>
              <a:rPr lang="fr-FR" sz="800" dirty="0"/>
              <a:t>Stocker / dématérialiser</a:t>
            </a:r>
            <a:endParaRPr lang="fr-FR" sz="900" dirty="0"/>
          </a:p>
        </p:txBody>
      </p:sp>
      <p:sp>
        <p:nvSpPr>
          <p:cNvPr id="159" name="ZoneTexte 158">
            <a:extLst>
              <a:ext uri="{FF2B5EF4-FFF2-40B4-BE49-F238E27FC236}">
                <a16:creationId xmlns:a16="http://schemas.microsoft.com/office/drawing/2014/main" id="{1C2F24CE-6B7F-7AC4-0442-474E39F051FE}"/>
              </a:ext>
            </a:extLst>
          </p:cNvPr>
          <p:cNvSpPr txBox="1"/>
          <p:nvPr/>
        </p:nvSpPr>
        <p:spPr>
          <a:xfrm>
            <a:off x="6945507"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0" name="ZoneTexte 159">
            <a:extLst>
              <a:ext uri="{FF2B5EF4-FFF2-40B4-BE49-F238E27FC236}">
                <a16:creationId xmlns:a16="http://schemas.microsoft.com/office/drawing/2014/main" id="{E0036BEF-5FA5-4FEE-0539-2550ED795C67}"/>
              </a:ext>
            </a:extLst>
          </p:cNvPr>
          <p:cNvSpPr txBox="1"/>
          <p:nvPr/>
        </p:nvSpPr>
        <p:spPr>
          <a:xfrm>
            <a:off x="11373058"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1" name="ZoneTexte 160">
            <a:extLst>
              <a:ext uri="{FF2B5EF4-FFF2-40B4-BE49-F238E27FC236}">
                <a16:creationId xmlns:a16="http://schemas.microsoft.com/office/drawing/2014/main" id="{897A2FA2-068A-3555-67EA-411FC32744AB}"/>
              </a:ext>
            </a:extLst>
          </p:cNvPr>
          <p:cNvSpPr txBox="1"/>
          <p:nvPr/>
        </p:nvSpPr>
        <p:spPr>
          <a:xfrm>
            <a:off x="8817817" y="3727391"/>
            <a:ext cx="914400" cy="338554"/>
          </a:xfrm>
          <a:prstGeom prst="rect">
            <a:avLst/>
          </a:prstGeom>
          <a:noFill/>
        </p:spPr>
        <p:txBody>
          <a:bodyPr wrap="square" rtlCol="0">
            <a:spAutoFit/>
          </a:bodyPr>
          <a:lstStyle/>
          <a:p>
            <a:pPr algn="ctr"/>
            <a:r>
              <a:rPr lang="fr-FR" sz="800" dirty="0"/>
              <a:t>Assistance par présentation</a:t>
            </a:r>
          </a:p>
        </p:txBody>
      </p:sp>
      <p:sp>
        <p:nvSpPr>
          <p:cNvPr id="162" name="ZoneTexte 161">
            <a:extLst>
              <a:ext uri="{FF2B5EF4-FFF2-40B4-BE49-F238E27FC236}">
                <a16:creationId xmlns:a16="http://schemas.microsoft.com/office/drawing/2014/main" id="{1C744C07-2A57-F598-1905-9E6D3BED968B}"/>
              </a:ext>
            </a:extLst>
          </p:cNvPr>
          <p:cNvSpPr txBox="1"/>
          <p:nvPr/>
        </p:nvSpPr>
        <p:spPr>
          <a:xfrm rot="3715858">
            <a:off x="9452625" y="2906894"/>
            <a:ext cx="785631" cy="338554"/>
          </a:xfrm>
          <a:prstGeom prst="rect">
            <a:avLst/>
          </a:prstGeom>
          <a:noFill/>
        </p:spPr>
        <p:txBody>
          <a:bodyPr wrap="square" rtlCol="0">
            <a:spAutoFit/>
          </a:bodyPr>
          <a:lstStyle/>
          <a:p>
            <a:pPr algn="ctr"/>
            <a:r>
              <a:rPr lang="fr-FR" sz="800" dirty="0"/>
              <a:t>Certificative &amp; sommative</a:t>
            </a:r>
          </a:p>
        </p:txBody>
      </p:sp>
      <p:sp>
        <p:nvSpPr>
          <p:cNvPr id="163" name="ZoneTexte 162">
            <a:extLst>
              <a:ext uri="{FF2B5EF4-FFF2-40B4-BE49-F238E27FC236}">
                <a16:creationId xmlns:a16="http://schemas.microsoft.com/office/drawing/2014/main" id="{E7FCA70F-EC0F-00CE-9C65-8C766E6A7746}"/>
              </a:ext>
            </a:extLst>
          </p:cNvPr>
          <p:cNvSpPr txBox="1"/>
          <p:nvPr/>
        </p:nvSpPr>
        <p:spPr>
          <a:xfrm rot="3630084">
            <a:off x="8341625" y="3492308"/>
            <a:ext cx="914400" cy="338554"/>
          </a:xfrm>
          <a:prstGeom prst="rect">
            <a:avLst/>
          </a:prstGeom>
          <a:noFill/>
        </p:spPr>
        <p:txBody>
          <a:bodyPr wrap="square" rtlCol="0">
            <a:spAutoFit/>
          </a:bodyPr>
          <a:lstStyle/>
          <a:p>
            <a:pPr algn="ctr"/>
            <a:r>
              <a:rPr lang="fr-FR" sz="800" dirty="0"/>
              <a:t> Simple</a:t>
            </a:r>
            <a:br>
              <a:rPr lang="fr-FR" sz="800" dirty="0"/>
            </a:br>
            <a:r>
              <a:rPr lang="fr-FR" sz="800" dirty="0"/>
              <a:t>Juxtaposition</a:t>
            </a:r>
          </a:p>
        </p:txBody>
      </p:sp>
      <p:sp>
        <p:nvSpPr>
          <p:cNvPr id="164" name="ZoneTexte 163">
            <a:extLst>
              <a:ext uri="{FF2B5EF4-FFF2-40B4-BE49-F238E27FC236}">
                <a16:creationId xmlns:a16="http://schemas.microsoft.com/office/drawing/2014/main" id="{B764D06C-F541-5BBE-4217-5BCB2078D463}"/>
              </a:ext>
            </a:extLst>
          </p:cNvPr>
          <p:cNvSpPr txBox="1"/>
          <p:nvPr/>
        </p:nvSpPr>
        <p:spPr>
          <a:xfrm>
            <a:off x="8831446" y="2283131"/>
            <a:ext cx="914400" cy="215444"/>
          </a:xfrm>
          <a:prstGeom prst="rect">
            <a:avLst/>
          </a:prstGeom>
          <a:noFill/>
        </p:spPr>
        <p:txBody>
          <a:bodyPr wrap="square" rtlCol="0">
            <a:spAutoFit/>
          </a:bodyPr>
          <a:lstStyle/>
          <a:p>
            <a:pPr algn="ctr"/>
            <a:r>
              <a:rPr lang="fr-FR" sz="800" dirty="0"/>
              <a:t>Individualiste</a:t>
            </a:r>
          </a:p>
        </p:txBody>
      </p:sp>
      <p:sp>
        <p:nvSpPr>
          <p:cNvPr id="165" name="ZoneTexte 164">
            <a:extLst>
              <a:ext uri="{FF2B5EF4-FFF2-40B4-BE49-F238E27FC236}">
                <a16:creationId xmlns:a16="http://schemas.microsoft.com/office/drawing/2014/main" id="{FF117895-A783-07CA-14A4-7AC658121716}"/>
              </a:ext>
            </a:extLst>
          </p:cNvPr>
          <p:cNvSpPr txBox="1"/>
          <p:nvPr/>
        </p:nvSpPr>
        <p:spPr>
          <a:xfrm>
            <a:off x="8823719" y="1359612"/>
            <a:ext cx="914400" cy="215444"/>
          </a:xfrm>
          <a:prstGeom prst="rect">
            <a:avLst/>
          </a:prstGeom>
          <a:noFill/>
        </p:spPr>
        <p:txBody>
          <a:bodyPr wrap="square" rtlCol="0">
            <a:spAutoFit/>
          </a:bodyPr>
          <a:lstStyle/>
          <a:p>
            <a:pPr algn="ctr"/>
            <a:r>
              <a:rPr lang="fr-FR" sz="800" dirty="0"/>
              <a:t>Mixte</a:t>
            </a:r>
          </a:p>
        </p:txBody>
      </p:sp>
      <p:sp>
        <p:nvSpPr>
          <p:cNvPr id="166" name="ZoneTexte 165">
            <a:extLst>
              <a:ext uri="{FF2B5EF4-FFF2-40B4-BE49-F238E27FC236}">
                <a16:creationId xmlns:a16="http://schemas.microsoft.com/office/drawing/2014/main" id="{9686AEBD-F3D3-A2DD-28BD-2B06B3FBB31F}"/>
              </a:ext>
            </a:extLst>
          </p:cNvPr>
          <p:cNvSpPr txBox="1"/>
          <p:nvPr/>
        </p:nvSpPr>
        <p:spPr>
          <a:xfrm rot="18131647">
            <a:off x="10000361" y="4013372"/>
            <a:ext cx="1264473" cy="338554"/>
          </a:xfrm>
          <a:prstGeom prst="rect">
            <a:avLst/>
          </a:prstGeom>
          <a:noFill/>
        </p:spPr>
        <p:txBody>
          <a:bodyPr wrap="square" rtlCol="0">
            <a:spAutoFit/>
          </a:bodyPr>
          <a:lstStyle/>
          <a:p>
            <a:pPr algn="ctr"/>
            <a:r>
              <a:rPr lang="fr-FR" sz="800" b="1" dirty="0"/>
              <a:t>+</a:t>
            </a:r>
            <a:r>
              <a:rPr lang="fr-FR" sz="800" dirty="0"/>
              <a:t> Choix des modalités pour suivre le cours</a:t>
            </a:r>
          </a:p>
        </p:txBody>
      </p:sp>
      <p:sp>
        <p:nvSpPr>
          <p:cNvPr id="167" name="Ellipse 166">
            <a:extLst>
              <a:ext uri="{FF2B5EF4-FFF2-40B4-BE49-F238E27FC236}">
                <a16:creationId xmlns:a16="http://schemas.microsoft.com/office/drawing/2014/main" id="{1DB7CC57-FBFB-1922-399E-C40729D92247}"/>
              </a:ext>
            </a:extLst>
          </p:cNvPr>
          <p:cNvSpPr/>
          <p:nvPr/>
        </p:nvSpPr>
        <p:spPr>
          <a:xfrm>
            <a:off x="9262610" y="196524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8" name="Ellipse 167">
            <a:extLst>
              <a:ext uri="{FF2B5EF4-FFF2-40B4-BE49-F238E27FC236}">
                <a16:creationId xmlns:a16="http://schemas.microsoft.com/office/drawing/2014/main" id="{7C7C32AA-67AB-E1C1-B6E0-637575D622DA}"/>
              </a:ext>
            </a:extLst>
          </p:cNvPr>
          <p:cNvSpPr/>
          <p:nvPr/>
        </p:nvSpPr>
        <p:spPr>
          <a:xfrm>
            <a:off x="9262610" y="24668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Ellipse 168">
            <a:extLst>
              <a:ext uri="{FF2B5EF4-FFF2-40B4-BE49-F238E27FC236}">
                <a16:creationId xmlns:a16="http://schemas.microsoft.com/office/drawing/2014/main" id="{2C6D8AC4-189C-9A2A-3047-F03293C1E8F1}"/>
              </a:ext>
            </a:extLst>
          </p:cNvPr>
          <p:cNvSpPr/>
          <p:nvPr/>
        </p:nvSpPr>
        <p:spPr>
          <a:xfrm>
            <a:off x="9249225" y="289965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0" name="Ellipse 169">
            <a:extLst>
              <a:ext uri="{FF2B5EF4-FFF2-40B4-BE49-F238E27FC236}">
                <a16:creationId xmlns:a16="http://schemas.microsoft.com/office/drawing/2014/main" id="{E6F2415A-634D-1318-FF36-E2214DF6F250}"/>
              </a:ext>
            </a:extLst>
          </p:cNvPr>
          <p:cNvSpPr/>
          <p:nvPr/>
        </p:nvSpPr>
        <p:spPr>
          <a:xfrm>
            <a:off x="9262610" y="153661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Ellipse 170">
            <a:extLst>
              <a:ext uri="{FF2B5EF4-FFF2-40B4-BE49-F238E27FC236}">
                <a16:creationId xmlns:a16="http://schemas.microsoft.com/office/drawing/2014/main" id="{94C30397-ACE1-F43B-9A43-72C4D126854D}"/>
              </a:ext>
            </a:extLst>
          </p:cNvPr>
          <p:cNvSpPr/>
          <p:nvPr/>
        </p:nvSpPr>
        <p:spPr>
          <a:xfrm>
            <a:off x="9265418" y="37310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2" name="Ellipse 171">
            <a:extLst>
              <a:ext uri="{FF2B5EF4-FFF2-40B4-BE49-F238E27FC236}">
                <a16:creationId xmlns:a16="http://schemas.microsoft.com/office/drawing/2014/main" id="{057C9DF9-D9E1-5914-39D4-A4FDFAD3286A}"/>
              </a:ext>
            </a:extLst>
          </p:cNvPr>
          <p:cNvSpPr/>
          <p:nvPr/>
        </p:nvSpPr>
        <p:spPr>
          <a:xfrm>
            <a:off x="9262610" y="41972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3" name="Ellipse 172">
            <a:extLst>
              <a:ext uri="{FF2B5EF4-FFF2-40B4-BE49-F238E27FC236}">
                <a16:creationId xmlns:a16="http://schemas.microsoft.com/office/drawing/2014/main" id="{96CA05E4-47E6-711E-6A3A-716A14F762E3}"/>
              </a:ext>
            </a:extLst>
          </p:cNvPr>
          <p:cNvSpPr/>
          <p:nvPr/>
        </p:nvSpPr>
        <p:spPr>
          <a:xfrm>
            <a:off x="9259435" y="51878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4" name="Ellipse 173">
            <a:extLst>
              <a:ext uri="{FF2B5EF4-FFF2-40B4-BE49-F238E27FC236}">
                <a16:creationId xmlns:a16="http://schemas.microsoft.com/office/drawing/2014/main" id="{2AF0AF50-8B76-6752-3279-95CEB131E3DE}"/>
              </a:ext>
            </a:extLst>
          </p:cNvPr>
          <p:cNvSpPr/>
          <p:nvPr/>
        </p:nvSpPr>
        <p:spPr>
          <a:xfrm>
            <a:off x="9256260" y="47147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5" name="Ellipse 174">
            <a:extLst>
              <a:ext uri="{FF2B5EF4-FFF2-40B4-BE49-F238E27FC236}">
                <a16:creationId xmlns:a16="http://schemas.microsoft.com/office/drawing/2014/main" id="{3386EAD5-1FFF-62ED-0A79-FE91A7385256}"/>
              </a:ext>
            </a:extLst>
          </p:cNvPr>
          <p:cNvSpPr/>
          <p:nvPr/>
        </p:nvSpPr>
        <p:spPr>
          <a:xfrm>
            <a:off x="9701839" y="312516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6" name="Ellipse 175">
            <a:extLst>
              <a:ext uri="{FF2B5EF4-FFF2-40B4-BE49-F238E27FC236}">
                <a16:creationId xmlns:a16="http://schemas.microsoft.com/office/drawing/2014/main" id="{B54A77A1-1670-2E8B-D888-AABBA5FC52F7}"/>
              </a:ext>
            </a:extLst>
          </p:cNvPr>
          <p:cNvSpPr/>
          <p:nvPr/>
        </p:nvSpPr>
        <p:spPr>
          <a:xfrm>
            <a:off x="10029111" y="293573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7" name="Ellipse 176">
            <a:extLst>
              <a:ext uri="{FF2B5EF4-FFF2-40B4-BE49-F238E27FC236}">
                <a16:creationId xmlns:a16="http://schemas.microsoft.com/office/drawing/2014/main" id="{FBE0FBEB-1D6A-CFBF-5A56-6FAC4D706C0B}"/>
              </a:ext>
            </a:extLst>
          </p:cNvPr>
          <p:cNvSpPr/>
          <p:nvPr/>
        </p:nvSpPr>
        <p:spPr>
          <a:xfrm>
            <a:off x="10476751" y="269633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8" name="Ellipse 177">
            <a:extLst>
              <a:ext uri="{FF2B5EF4-FFF2-40B4-BE49-F238E27FC236}">
                <a16:creationId xmlns:a16="http://schemas.microsoft.com/office/drawing/2014/main" id="{5FB5633C-24B1-8970-7B6B-5370C6347FD0}"/>
              </a:ext>
            </a:extLst>
          </p:cNvPr>
          <p:cNvSpPr/>
          <p:nvPr/>
        </p:nvSpPr>
        <p:spPr>
          <a:xfrm>
            <a:off x="10850704" y="248975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9" name="Ellipse 178">
            <a:extLst>
              <a:ext uri="{FF2B5EF4-FFF2-40B4-BE49-F238E27FC236}">
                <a16:creationId xmlns:a16="http://schemas.microsoft.com/office/drawing/2014/main" id="{F321C4D1-A409-07BC-6CA7-5FA9BD66BB29}"/>
              </a:ext>
            </a:extLst>
          </p:cNvPr>
          <p:cNvSpPr/>
          <p:nvPr/>
        </p:nvSpPr>
        <p:spPr>
          <a:xfrm>
            <a:off x="9627477" y="356104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0" name="Ellipse 179">
            <a:extLst>
              <a:ext uri="{FF2B5EF4-FFF2-40B4-BE49-F238E27FC236}">
                <a16:creationId xmlns:a16="http://schemas.microsoft.com/office/drawing/2014/main" id="{C308DB84-B6E5-5EFD-F07C-A07A05B718B1}"/>
              </a:ext>
            </a:extLst>
          </p:cNvPr>
          <p:cNvSpPr/>
          <p:nvPr/>
        </p:nvSpPr>
        <p:spPr>
          <a:xfrm>
            <a:off x="10443886" y="405534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1" name="Ellipse 180">
            <a:extLst>
              <a:ext uri="{FF2B5EF4-FFF2-40B4-BE49-F238E27FC236}">
                <a16:creationId xmlns:a16="http://schemas.microsoft.com/office/drawing/2014/main" id="{3935F6DC-B87C-15A8-605D-516DAB77CEBD}"/>
              </a:ext>
            </a:extLst>
          </p:cNvPr>
          <p:cNvSpPr/>
          <p:nvPr/>
        </p:nvSpPr>
        <p:spPr>
          <a:xfrm>
            <a:off x="9999016" y="378931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2" name="Ellipse 181">
            <a:extLst>
              <a:ext uri="{FF2B5EF4-FFF2-40B4-BE49-F238E27FC236}">
                <a16:creationId xmlns:a16="http://schemas.microsoft.com/office/drawing/2014/main" id="{96BD91D9-6738-AA5B-A5B6-F7C912234E92}"/>
              </a:ext>
            </a:extLst>
          </p:cNvPr>
          <p:cNvSpPr/>
          <p:nvPr/>
        </p:nvSpPr>
        <p:spPr>
          <a:xfrm>
            <a:off x="10854969" y="430697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3" name="Ellipse 182">
            <a:extLst>
              <a:ext uri="{FF2B5EF4-FFF2-40B4-BE49-F238E27FC236}">
                <a16:creationId xmlns:a16="http://schemas.microsoft.com/office/drawing/2014/main" id="{C62DC951-2835-71CB-F431-41877B77B0CB}"/>
              </a:ext>
            </a:extLst>
          </p:cNvPr>
          <p:cNvSpPr/>
          <p:nvPr/>
        </p:nvSpPr>
        <p:spPr>
          <a:xfrm>
            <a:off x="8911323" y="355280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Ellipse 183">
            <a:extLst>
              <a:ext uri="{FF2B5EF4-FFF2-40B4-BE49-F238E27FC236}">
                <a16:creationId xmlns:a16="http://schemas.microsoft.com/office/drawing/2014/main" id="{F7F823EE-BD03-98A2-1F93-3E9A086B731C}"/>
              </a:ext>
            </a:extLst>
          </p:cNvPr>
          <p:cNvSpPr/>
          <p:nvPr/>
        </p:nvSpPr>
        <p:spPr>
          <a:xfrm>
            <a:off x="8548930" y="37473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 name="Ellipse 184">
            <a:extLst>
              <a:ext uri="{FF2B5EF4-FFF2-40B4-BE49-F238E27FC236}">
                <a16:creationId xmlns:a16="http://schemas.microsoft.com/office/drawing/2014/main" id="{554F86FE-0809-0A58-1C74-86D42F33768F}"/>
              </a:ext>
            </a:extLst>
          </p:cNvPr>
          <p:cNvSpPr/>
          <p:nvPr/>
        </p:nvSpPr>
        <p:spPr>
          <a:xfrm>
            <a:off x="8094838" y="400227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Ellipse 185">
            <a:extLst>
              <a:ext uri="{FF2B5EF4-FFF2-40B4-BE49-F238E27FC236}">
                <a16:creationId xmlns:a16="http://schemas.microsoft.com/office/drawing/2014/main" id="{DE995EDE-0692-1F8D-3649-44FC2863490D}"/>
              </a:ext>
            </a:extLst>
          </p:cNvPr>
          <p:cNvSpPr/>
          <p:nvPr/>
        </p:nvSpPr>
        <p:spPr>
          <a:xfrm>
            <a:off x="7662319" y="423468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7" name="Ellipse 186">
            <a:extLst>
              <a:ext uri="{FF2B5EF4-FFF2-40B4-BE49-F238E27FC236}">
                <a16:creationId xmlns:a16="http://schemas.microsoft.com/office/drawing/2014/main" id="{0347974C-5819-60E7-5344-FB3BFA601BA9}"/>
              </a:ext>
            </a:extLst>
          </p:cNvPr>
          <p:cNvSpPr/>
          <p:nvPr/>
        </p:nvSpPr>
        <p:spPr>
          <a:xfrm>
            <a:off x="8877387" y="309966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8" name="Ellipse 187">
            <a:extLst>
              <a:ext uri="{FF2B5EF4-FFF2-40B4-BE49-F238E27FC236}">
                <a16:creationId xmlns:a16="http://schemas.microsoft.com/office/drawing/2014/main" id="{B77AE829-4440-ABFC-A239-CC4B0619B19A}"/>
              </a:ext>
            </a:extLst>
          </p:cNvPr>
          <p:cNvSpPr/>
          <p:nvPr/>
        </p:nvSpPr>
        <p:spPr>
          <a:xfrm>
            <a:off x="8538204" y="289504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9" name="Ellipse 188">
            <a:extLst>
              <a:ext uri="{FF2B5EF4-FFF2-40B4-BE49-F238E27FC236}">
                <a16:creationId xmlns:a16="http://schemas.microsoft.com/office/drawing/2014/main" id="{5D25BA88-35BE-623D-4A0E-E7FE126BA337}"/>
              </a:ext>
            </a:extLst>
          </p:cNvPr>
          <p:cNvSpPr/>
          <p:nvPr/>
        </p:nvSpPr>
        <p:spPr>
          <a:xfrm>
            <a:off x="8136783" y="26475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0" name="Ellipse 189">
            <a:extLst>
              <a:ext uri="{FF2B5EF4-FFF2-40B4-BE49-F238E27FC236}">
                <a16:creationId xmlns:a16="http://schemas.microsoft.com/office/drawing/2014/main" id="{79889FF6-6175-F14B-E48C-EFD4E2CBDC4F}"/>
              </a:ext>
            </a:extLst>
          </p:cNvPr>
          <p:cNvSpPr/>
          <p:nvPr/>
        </p:nvSpPr>
        <p:spPr>
          <a:xfrm>
            <a:off x="7739275" y="240702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1" name="ZoneTexte 190">
            <a:extLst>
              <a:ext uri="{FF2B5EF4-FFF2-40B4-BE49-F238E27FC236}">
                <a16:creationId xmlns:a16="http://schemas.microsoft.com/office/drawing/2014/main" id="{B5B9FDAE-7E1B-18EE-E65B-15E72C5BD372}"/>
              </a:ext>
            </a:extLst>
          </p:cNvPr>
          <p:cNvSpPr txBox="1"/>
          <p:nvPr/>
        </p:nvSpPr>
        <p:spPr>
          <a:xfrm>
            <a:off x="9206477" y="2588174"/>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2" name="ZoneTexte 191">
            <a:extLst>
              <a:ext uri="{FF2B5EF4-FFF2-40B4-BE49-F238E27FC236}">
                <a16:creationId xmlns:a16="http://schemas.microsoft.com/office/drawing/2014/main" id="{CF7C8B64-7033-E630-B0C7-E1CCE5E9491B}"/>
              </a:ext>
            </a:extLst>
          </p:cNvPr>
          <p:cNvSpPr txBox="1"/>
          <p:nvPr/>
        </p:nvSpPr>
        <p:spPr>
          <a:xfrm>
            <a:off x="9206477" y="20787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3" name="ZoneTexte 192">
            <a:extLst>
              <a:ext uri="{FF2B5EF4-FFF2-40B4-BE49-F238E27FC236}">
                <a16:creationId xmlns:a16="http://schemas.microsoft.com/office/drawing/2014/main" id="{C5583F0B-F0EF-D873-82B6-3D4BD99D2B98}"/>
              </a:ext>
            </a:extLst>
          </p:cNvPr>
          <p:cNvSpPr txBox="1"/>
          <p:nvPr/>
        </p:nvSpPr>
        <p:spPr>
          <a:xfrm>
            <a:off x="9206477" y="16120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4" name="ZoneTexte 193">
            <a:extLst>
              <a:ext uri="{FF2B5EF4-FFF2-40B4-BE49-F238E27FC236}">
                <a16:creationId xmlns:a16="http://schemas.microsoft.com/office/drawing/2014/main" id="{34DB4E4A-EDA9-9DE5-68B6-FACC35913A5A}"/>
              </a:ext>
            </a:extLst>
          </p:cNvPr>
          <p:cNvSpPr txBox="1"/>
          <p:nvPr/>
        </p:nvSpPr>
        <p:spPr>
          <a:xfrm>
            <a:off x="9206477" y="123150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5" name="ZoneTexte 194">
            <a:extLst>
              <a:ext uri="{FF2B5EF4-FFF2-40B4-BE49-F238E27FC236}">
                <a16:creationId xmlns:a16="http://schemas.microsoft.com/office/drawing/2014/main" id="{B0002679-0BDF-E4D6-4C0E-AAF3056100D5}"/>
              </a:ext>
            </a:extLst>
          </p:cNvPr>
          <p:cNvSpPr txBox="1"/>
          <p:nvPr/>
        </p:nvSpPr>
        <p:spPr>
          <a:xfrm>
            <a:off x="9206477" y="393122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6" name="ZoneTexte 195">
            <a:extLst>
              <a:ext uri="{FF2B5EF4-FFF2-40B4-BE49-F238E27FC236}">
                <a16:creationId xmlns:a16="http://schemas.microsoft.com/office/drawing/2014/main" id="{59071233-B743-A0B8-941F-4CCB57B3A958}"/>
              </a:ext>
            </a:extLst>
          </p:cNvPr>
          <p:cNvSpPr txBox="1"/>
          <p:nvPr/>
        </p:nvSpPr>
        <p:spPr>
          <a:xfrm>
            <a:off x="9206477" y="44759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7" name="ZoneTexte 196">
            <a:extLst>
              <a:ext uri="{FF2B5EF4-FFF2-40B4-BE49-F238E27FC236}">
                <a16:creationId xmlns:a16="http://schemas.microsoft.com/office/drawing/2014/main" id="{7381B5FB-5A34-9A7C-CEE4-2BE362BCBE96}"/>
              </a:ext>
            </a:extLst>
          </p:cNvPr>
          <p:cNvSpPr txBox="1"/>
          <p:nvPr/>
        </p:nvSpPr>
        <p:spPr>
          <a:xfrm>
            <a:off x="9206477" y="4944830"/>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8" name="ZoneTexte 197">
            <a:extLst>
              <a:ext uri="{FF2B5EF4-FFF2-40B4-BE49-F238E27FC236}">
                <a16:creationId xmlns:a16="http://schemas.microsoft.com/office/drawing/2014/main" id="{3B0E7AA6-C633-1C54-258A-D0FB4DDDDF6A}"/>
              </a:ext>
            </a:extLst>
          </p:cNvPr>
          <p:cNvSpPr txBox="1"/>
          <p:nvPr/>
        </p:nvSpPr>
        <p:spPr>
          <a:xfrm>
            <a:off x="9206477" y="538000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9" name="Rectangle 198">
            <a:extLst>
              <a:ext uri="{FF2B5EF4-FFF2-40B4-BE49-F238E27FC236}">
                <a16:creationId xmlns:a16="http://schemas.microsoft.com/office/drawing/2014/main" id="{A683973A-5926-68F5-8102-8B5C1FB20D59}"/>
              </a:ext>
            </a:extLst>
          </p:cNvPr>
          <p:cNvSpPr/>
          <p:nvPr/>
        </p:nvSpPr>
        <p:spPr>
          <a:xfrm rot="16200000">
            <a:off x="5522014" y="2824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0" name="Rectangle 199">
            <a:extLst>
              <a:ext uri="{FF2B5EF4-FFF2-40B4-BE49-F238E27FC236}">
                <a16:creationId xmlns:a16="http://schemas.microsoft.com/office/drawing/2014/main" id="{6A7CE513-76A4-749C-64B3-E50977AD172C}"/>
              </a:ext>
            </a:extLst>
          </p:cNvPr>
          <p:cNvSpPr/>
          <p:nvPr/>
        </p:nvSpPr>
        <p:spPr>
          <a:xfrm rot="12476138">
            <a:off x="6624384" y="471439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1" name="Rectangle 200">
            <a:extLst>
              <a:ext uri="{FF2B5EF4-FFF2-40B4-BE49-F238E27FC236}">
                <a16:creationId xmlns:a16="http://schemas.microsoft.com/office/drawing/2014/main" id="{CE258DCD-9729-F569-C7A7-5FF46606C948}"/>
              </a:ext>
            </a:extLst>
          </p:cNvPr>
          <p:cNvSpPr/>
          <p:nvPr/>
        </p:nvSpPr>
        <p:spPr>
          <a:xfrm rot="20017610">
            <a:off x="6634562" y="117576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2" name="Rectangle 201">
            <a:extLst>
              <a:ext uri="{FF2B5EF4-FFF2-40B4-BE49-F238E27FC236}">
                <a16:creationId xmlns:a16="http://schemas.microsoft.com/office/drawing/2014/main" id="{48A31902-B67D-1C7B-05E3-F17B424465FF}"/>
              </a:ext>
            </a:extLst>
          </p:cNvPr>
          <p:cNvSpPr/>
          <p:nvPr/>
        </p:nvSpPr>
        <p:spPr>
          <a:xfrm rot="2191118">
            <a:off x="8742308" y="124493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3" name="Rectangle 202">
            <a:extLst>
              <a:ext uri="{FF2B5EF4-FFF2-40B4-BE49-F238E27FC236}">
                <a16:creationId xmlns:a16="http://schemas.microsoft.com/office/drawing/2014/main" id="{FA09D361-340A-CD7F-372D-97F4759E6CAD}"/>
              </a:ext>
            </a:extLst>
          </p:cNvPr>
          <p:cNvSpPr/>
          <p:nvPr/>
        </p:nvSpPr>
        <p:spPr>
          <a:xfrm rot="8785376">
            <a:off x="8706358" y="468134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4" name="Rectangle 203">
            <a:extLst>
              <a:ext uri="{FF2B5EF4-FFF2-40B4-BE49-F238E27FC236}">
                <a16:creationId xmlns:a16="http://schemas.microsoft.com/office/drawing/2014/main" id="{94512ED5-3984-2757-B604-2F00E071BD0B}"/>
              </a:ext>
            </a:extLst>
          </p:cNvPr>
          <p:cNvSpPr/>
          <p:nvPr/>
        </p:nvSpPr>
        <p:spPr>
          <a:xfrm rot="5400000">
            <a:off x="9612631" y="2936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Tree>
    <p:extLst>
      <p:ext uri="{BB962C8B-B14F-4D97-AF65-F5344CB8AC3E}">
        <p14:creationId xmlns:p14="http://schemas.microsoft.com/office/powerpoint/2010/main" val="2308079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alpha val="19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24" name="Rectangle 23">
            <a:extLst>
              <a:ext uri="{FF2B5EF4-FFF2-40B4-BE49-F238E27FC236}">
                <a16:creationId xmlns:a16="http://schemas.microsoft.com/office/drawing/2014/main" id="{EDF70EEF-763C-FD5A-2835-B917B708DB0D}"/>
              </a:ext>
            </a:extLst>
          </p:cNvPr>
          <p:cNvSpPr/>
          <p:nvPr/>
        </p:nvSpPr>
        <p:spPr>
          <a:xfrm>
            <a:off x="150916" y="736599"/>
            <a:ext cx="3056700" cy="2501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ZoneTexte 109">
            <a:extLst>
              <a:ext uri="{FF2B5EF4-FFF2-40B4-BE49-F238E27FC236}">
                <a16:creationId xmlns:a16="http://schemas.microsoft.com/office/drawing/2014/main" id="{3156283B-D1ED-2802-AC0D-562136C88B35}"/>
              </a:ext>
            </a:extLst>
          </p:cNvPr>
          <p:cNvSpPr txBox="1"/>
          <p:nvPr/>
        </p:nvSpPr>
        <p:spPr>
          <a:xfrm>
            <a:off x="9266378" y="454972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11" name="ZoneTexte 110">
            <a:extLst>
              <a:ext uri="{FF2B5EF4-FFF2-40B4-BE49-F238E27FC236}">
                <a16:creationId xmlns:a16="http://schemas.microsoft.com/office/drawing/2014/main" id="{A8C52861-9B82-297C-041F-D1821D354637}"/>
              </a:ext>
            </a:extLst>
          </p:cNvPr>
          <p:cNvSpPr txBox="1"/>
          <p:nvPr/>
        </p:nvSpPr>
        <p:spPr>
          <a:xfrm>
            <a:off x="9418778" y="470212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graphicFrame>
        <p:nvGraphicFramePr>
          <p:cNvPr id="6" name="Tableau 72">
            <a:extLst>
              <a:ext uri="{FF2B5EF4-FFF2-40B4-BE49-F238E27FC236}">
                <a16:creationId xmlns:a16="http://schemas.microsoft.com/office/drawing/2014/main" id="{459FB7B5-8A82-9F2A-FCBC-C9F12AE06B5D}"/>
              </a:ext>
            </a:extLst>
          </p:cNvPr>
          <p:cNvGraphicFramePr>
            <a:graphicFrameLocks noGrp="1"/>
          </p:cNvGraphicFramePr>
          <p:nvPr>
            <p:extLst>
              <p:ext uri="{D42A27DB-BD31-4B8C-83A1-F6EECF244321}">
                <p14:modId xmlns:p14="http://schemas.microsoft.com/office/powerpoint/2010/main" val="2861138453"/>
              </p:ext>
            </p:extLst>
          </p:nvPr>
        </p:nvGraphicFramePr>
        <p:xfrm>
          <a:off x="258312" y="4549729"/>
          <a:ext cx="3815376" cy="2191322"/>
        </p:xfrm>
        <a:graphic>
          <a:graphicData uri="http://schemas.openxmlformats.org/drawingml/2006/table">
            <a:tbl>
              <a:tblPr firstRow="1" bandRow="1">
                <a:tableStyleId>{F5AB1C69-6EDB-4FF4-983F-18BD219EF322}</a:tableStyleId>
              </a:tblPr>
              <a:tblGrid>
                <a:gridCol w="3815376">
                  <a:extLst>
                    <a:ext uri="{9D8B030D-6E8A-4147-A177-3AD203B41FA5}">
                      <a16:colId xmlns:a16="http://schemas.microsoft.com/office/drawing/2014/main" val="1050042763"/>
                    </a:ext>
                  </a:extLst>
                </a:gridCol>
              </a:tblGrid>
              <a:tr h="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Quelle évaluations du dispositif pédagogique ?</a:t>
                      </a:r>
                    </a:p>
                  </a:txBody>
                  <a:tcPr anchor="ctr">
                    <a:solidFill>
                      <a:srgbClr val="FF0000"/>
                    </a:solidFill>
                  </a:tcPr>
                </a:tc>
                <a:extLst>
                  <a:ext uri="{0D108BD9-81ED-4DB2-BD59-A6C34878D82A}">
                    <a16:rowId xmlns:a16="http://schemas.microsoft.com/office/drawing/2014/main" val="1204791819"/>
                  </a:ext>
                </a:extLst>
              </a:tr>
              <a:tr h="935263">
                <a:tc>
                  <a:txBody>
                    <a:bodyPr/>
                    <a:lstStyle/>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1" i="0" u="none" strike="noStrike" cap="none" dirty="0">
                          <a:solidFill>
                            <a:schemeClr val="tx1"/>
                          </a:solidFill>
                          <a:latin typeface="+mn-lt"/>
                          <a:ea typeface="+mn-ea"/>
                          <a:cs typeface="+mn-cs"/>
                          <a:sym typeface="Arial"/>
                        </a:rPr>
                        <a:t>Evaluer l’alignement techno-pédagogique</a:t>
                      </a:r>
                      <a:r>
                        <a:rPr lang="fr-FR" sz="1400" b="0" i="0" u="none" strike="noStrike" cap="none" dirty="0">
                          <a:solidFill>
                            <a:schemeClr val="tx1"/>
                          </a:solidFill>
                          <a:latin typeface="+mn-lt"/>
                          <a:ea typeface="+mn-ea"/>
                          <a:cs typeface="+mn-cs"/>
                          <a:sym typeface="Arial"/>
                        </a:rPr>
                        <a:t>.</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tx1"/>
                          </a:solidFill>
                          <a:latin typeface="+mn-lt"/>
                          <a:ea typeface="+mn-ea"/>
                          <a:cs typeface="+mn-cs"/>
                          <a:sym typeface="Arial"/>
                        </a:rPr>
                        <a:t>Evaluer les enseignements.</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tx1"/>
                          </a:solidFill>
                          <a:effectLst/>
                          <a:latin typeface="+mn-lt"/>
                          <a:ea typeface="+mn-ea"/>
                          <a:cs typeface="+mn-cs"/>
                          <a:sym typeface="Arial"/>
                        </a:rPr>
                        <a:t>Evaluer l’environnement d’apprentissage mis en place.</a:t>
                      </a: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 </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txBody>
                  <a:tcPr>
                    <a:solidFill>
                      <a:schemeClr val="bg1"/>
                    </a:solidFill>
                  </a:tcPr>
                </a:tc>
                <a:extLst>
                  <a:ext uri="{0D108BD9-81ED-4DB2-BD59-A6C34878D82A}">
                    <a16:rowId xmlns:a16="http://schemas.microsoft.com/office/drawing/2014/main" val="1012321531"/>
                  </a:ext>
                </a:extLst>
              </a:tr>
              <a:tr h="0">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sp>
        <p:nvSpPr>
          <p:cNvPr id="7" name="Rectangle 6">
            <a:extLst>
              <a:ext uri="{FF2B5EF4-FFF2-40B4-BE49-F238E27FC236}">
                <a16:creationId xmlns:a16="http://schemas.microsoft.com/office/drawing/2014/main" id="{52E36D43-88C2-ED14-3BB1-CEFA5C7A8733}"/>
              </a:ext>
            </a:extLst>
          </p:cNvPr>
          <p:cNvSpPr/>
          <p:nvPr/>
        </p:nvSpPr>
        <p:spPr>
          <a:xfrm>
            <a:off x="0" y="0"/>
            <a:ext cx="12192000" cy="5770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ZoneTexte 8">
            <a:extLst>
              <a:ext uri="{FF2B5EF4-FFF2-40B4-BE49-F238E27FC236}">
                <a16:creationId xmlns:a16="http://schemas.microsoft.com/office/drawing/2014/main" id="{84ACC31F-2993-00BA-7B78-572311CEC48B}"/>
              </a:ext>
            </a:extLst>
          </p:cNvPr>
          <p:cNvSpPr txBox="1"/>
          <p:nvPr/>
        </p:nvSpPr>
        <p:spPr>
          <a:xfrm>
            <a:off x="207550" y="78318"/>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10" name="Rectangle 9">
            <a:extLst>
              <a:ext uri="{FF2B5EF4-FFF2-40B4-BE49-F238E27FC236}">
                <a16:creationId xmlns:a16="http://schemas.microsoft.com/office/drawing/2014/main" id="{B2D09BCB-A8A1-5C71-8DAD-925CDC8C4FDE}"/>
              </a:ext>
            </a:extLst>
          </p:cNvPr>
          <p:cNvSpPr/>
          <p:nvPr/>
        </p:nvSpPr>
        <p:spPr>
          <a:xfrm>
            <a:off x="10372597" y="-7735"/>
            <a:ext cx="1819403" cy="58478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ZoneTexte 10">
            <a:extLst>
              <a:ext uri="{FF2B5EF4-FFF2-40B4-BE49-F238E27FC236}">
                <a16:creationId xmlns:a16="http://schemas.microsoft.com/office/drawing/2014/main" id="{3BC45834-7C0C-82CC-EED6-7563C3622405}"/>
              </a:ext>
            </a:extLst>
          </p:cNvPr>
          <p:cNvSpPr txBox="1"/>
          <p:nvPr/>
        </p:nvSpPr>
        <p:spPr>
          <a:xfrm>
            <a:off x="10575930" y="54592"/>
            <a:ext cx="1606878" cy="400110"/>
          </a:xfrm>
          <a:prstGeom prst="rect">
            <a:avLst/>
          </a:prstGeom>
          <a:noFill/>
        </p:spPr>
        <p:txBody>
          <a:bodyPr wrap="square" rtlCol="0">
            <a:spAutoFit/>
          </a:bodyPr>
          <a:lstStyle/>
          <a:p>
            <a:r>
              <a:rPr lang="fr-FR" sz="2000" b="1" dirty="0">
                <a:solidFill>
                  <a:schemeClr val="bg1"/>
                </a:solidFill>
                <a:latin typeface="Roboto" panose="02000000000000000000" pitchFamily="2" charset="0"/>
                <a:ea typeface="Roboto" panose="02000000000000000000" pitchFamily="2" charset="0"/>
              </a:rPr>
              <a:t>Evaluation</a:t>
            </a:r>
          </a:p>
        </p:txBody>
      </p:sp>
      <p:graphicFrame>
        <p:nvGraphicFramePr>
          <p:cNvPr id="2" name="Tableau 72">
            <a:extLst>
              <a:ext uri="{FF2B5EF4-FFF2-40B4-BE49-F238E27FC236}">
                <a16:creationId xmlns:a16="http://schemas.microsoft.com/office/drawing/2014/main" id="{7343FA3D-10B1-5C1A-FA54-12E8DB70692B}"/>
              </a:ext>
            </a:extLst>
          </p:cNvPr>
          <p:cNvGraphicFramePr>
            <a:graphicFrameLocks noGrp="1"/>
          </p:cNvGraphicFramePr>
          <p:nvPr>
            <p:extLst>
              <p:ext uri="{D42A27DB-BD31-4B8C-83A1-F6EECF244321}">
                <p14:modId xmlns:p14="http://schemas.microsoft.com/office/powerpoint/2010/main" val="2219304090"/>
              </p:ext>
            </p:extLst>
          </p:nvPr>
        </p:nvGraphicFramePr>
        <p:xfrm>
          <a:off x="207550" y="777140"/>
          <a:ext cx="3815375" cy="3530854"/>
        </p:xfrm>
        <a:graphic>
          <a:graphicData uri="http://schemas.openxmlformats.org/drawingml/2006/table">
            <a:tbl>
              <a:tblPr firstRow="1" bandRow="1">
                <a:tableStyleId>{F5AB1C69-6EDB-4FF4-983F-18BD219EF322}</a:tableStyleId>
              </a:tblPr>
              <a:tblGrid>
                <a:gridCol w="3815375">
                  <a:extLst>
                    <a:ext uri="{9D8B030D-6E8A-4147-A177-3AD203B41FA5}">
                      <a16:colId xmlns:a16="http://schemas.microsoft.com/office/drawing/2014/main" val="1050042763"/>
                    </a:ext>
                  </a:extLst>
                </a:gridCol>
              </a:tblGrid>
              <a:tr h="484662">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Quelles évaluations certificative et sommative ?</a:t>
                      </a:r>
                    </a:p>
                  </a:txBody>
                  <a:tcPr anchor="ctr">
                    <a:solidFill>
                      <a:srgbClr val="FF0000"/>
                    </a:solidFill>
                  </a:tcPr>
                </a:tc>
                <a:extLst>
                  <a:ext uri="{0D108BD9-81ED-4DB2-BD59-A6C34878D82A}">
                    <a16:rowId xmlns:a16="http://schemas.microsoft.com/office/drawing/2014/main" val="1204791819"/>
                  </a:ext>
                </a:extLst>
              </a:tr>
              <a:tr h="2268941">
                <a:tc>
                  <a:txBody>
                    <a:bodyPr/>
                    <a:lstStyle/>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Mesurer si les objectifs sont atteints.</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Evaluer </a:t>
                      </a:r>
                      <a:r>
                        <a:rPr lang="fr-FR" sz="1400" b="0" i="0" u="none" strike="noStrike" cap="none" dirty="0">
                          <a:solidFill>
                            <a:schemeClr val="tx1"/>
                          </a:solidFill>
                          <a:latin typeface="+mn-lt"/>
                          <a:ea typeface="+mn-ea"/>
                          <a:cs typeface="+mn-cs"/>
                          <a:sym typeface="Arial"/>
                        </a:rPr>
                        <a:t>le résultat, les connaissances, la démarche ou  un mix de ceux-là</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1"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Aligner les modalités d’évaluations avec les objectifs identifiés</a:t>
                      </a: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Techniques à mettre en œuvre (e.g. projet, dossier, oral, portfolio, blog, mémoire). </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err="1">
                          <a:solidFill>
                            <a:schemeClr val="dk1"/>
                          </a:solidFill>
                          <a:effectLst/>
                          <a:latin typeface="+mn-lt"/>
                          <a:ea typeface="Calibri" panose="020F0502020204030204" pitchFamily="34" charset="0"/>
                          <a:cs typeface="Times New Roman" panose="02020603050405020304" pitchFamily="18" charset="0"/>
                          <a:sym typeface="Arial"/>
                        </a:rPr>
                        <a:t>Quote</a:t>
                      </a: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 part de l’évaluation de l’UA par rapport au cours ? </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Autres à préciser</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txBody>
                  <a:tcPr>
                    <a:solidFill>
                      <a:schemeClr val="bg1"/>
                    </a:solidFill>
                  </a:tcPr>
                </a:tc>
                <a:extLst>
                  <a:ext uri="{0D108BD9-81ED-4DB2-BD59-A6C34878D82A}">
                    <a16:rowId xmlns:a16="http://schemas.microsoft.com/office/drawing/2014/main" val="1012321531"/>
                  </a:ext>
                </a:extLst>
              </a:tr>
              <a:tr h="213821">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graphicFrame>
        <p:nvGraphicFramePr>
          <p:cNvPr id="12" name="Tableau 72">
            <a:extLst>
              <a:ext uri="{FF2B5EF4-FFF2-40B4-BE49-F238E27FC236}">
                <a16:creationId xmlns:a16="http://schemas.microsoft.com/office/drawing/2014/main" id="{D985EC57-8814-6987-0EC7-1727B00B3624}"/>
              </a:ext>
            </a:extLst>
          </p:cNvPr>
          <p:cNvGraphicFramePr>
            <a:graphicFrameLocks noGrp="1"/>
          </p:cNvGraphicFramePr>
          <p:nvPr>
            <p:extLst>
              <p:ext uri="{D42A27DB-BD31-4B8C-83A1-F6EECF244321}">
                <p14:modId xmlns:p14="http://schemas.microsoft.com/office/powerpoint/2010/main" val="2297261409"/>
              </p:ext>
            </p:extLst>
          </p:nvPr>
        </p:nvGraphicFramePr>
        <p:xfrm>
          <a:off x="8152930" y="759122"/>
          <a:ext cx="3815375" cy="5944743"/>
        </p:xfrm>
        <a:graphic>
          <a:graphicData uri="http://schemas.openxmlformats.org/drawingml/2006/table">
            <a:tbl>
              <a:tblPr firstRow="1" bandRow="1">
                <a:tableStyleId>{F5AB1C69-6EDB-4FF4-983F-18BD219EF322}</a:tableStyleId>
              </a:tblPr>
              <a:tblGrid>
                <a:gridCol w="3815375">
                  <a:extLst>
                    <a:ext uri="{9D8B030D-6E8A-4147-A177-3AD203B41FA5}">
                      <a16:colId xmlns:a16="http://schemas.microsoft.com/office/drawing/2014/main" val="1050042763"/>
                    </a:ext>
                  </a:extLst>
                </a:gridCol>
              </a:tblGrid>
              <a:tr h="270458">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Quelles évaluations pour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apprendre?</a:t>
                      </a:r>
                    </a:p>
                  </a:txBody>
                  <a:tcPr anchor="ctr">
                    <a:solidFill>
                      <a:srgbClr val="FF0000"/>
                    </a:solidFill>
                  </a:tcPr>
                </a:tc>
                <a:extLst>
                  <a:ext uri="{0D108BD9-81ED-4DB2-BD59-A6C34878D82A}">
                    <a16:rowId xmlns:a16="http://schemas.microsoft.com/office/drawing/2014/main" val="1204791819"/>
                  </a:ext>
                </a:extLst>
              </a:tr>
              <a:tr h="1463915">
                <a:tc>
                  <a:txBody>
                    <a:bodyPr/>
                    <a:lstStyle/>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Evaluation formative.</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Evaluation par les pairs.</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Co-évaluation.</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Auto-évaluation (automatisée ou pas).</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Conception d’évaluations par les étudiants.</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Autres à préciser</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2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txBody>
                  <a:tcPr>
                    <a:solidFill>
                      <a:schemeClr val="bg1"/>
                    </a:solidFill>
                  </a:tcPr>
                </a:tc>
                <a:extLst>
                  <a:ext uri="{0D108BD9-81ED-4DB2-BD59-A6C34878D82A}">
                    <a16:rowId xmlns:a16="http://schemas.microsoft.com/office/drawing/2014/main" val="1012321531"/>
                  </a:ext>
                </a:extLst>
              </a:tr>
              <a:tr h="119319">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graphicFrame>
        <p:nvGraphicFramePr>
          <p:cNvPr id="3" name="Tableau 72">
            <a:extLst>
              <a:ext uri="{FF2B5EF4-FFF2-40B4-BE49-F238E27FC236}">
                <a16:creationId xmlns:a16="http://schemas.microsoft.com/office/drawing/2014/main" id="{8F6B3048-797B-C617-9E4E-FA793B6D2469}"/>
              </a:ext>
            </a:extLst>
          </p:cNvPr>
          <p:cNvGraphicFramePr>
            <a:graphicFrameLocks noGrp="1"/>
          </p:cNvGraphicFramePr>
          <p:nvPr>
            <p:extLst>
              <p:ext uri="{D42A27DB-BD31-4B8C-83A1-F6EECF244321}">
                <p14:modId xmlns:p14="http://schemas.microsoft.com/office/powerpoint/2010/main" val="3807356918"/>
              </p:ext>
            </p:extLst>
          </p:nvPr>
        </p:nvGraphicFramePr>
        <p:xfrm>
          <a:off x="4180240" y="783071"/>
          <a:ext cx="3815375" cy="6072124"/>
        </p:xfrm>
        <a:graphic>
          <a:graphicData uri="http://schemas.openxmlformats.org/drawingml/2006/table">
            <a:tbl>
              <a:tblPr firstRow="1" bandRow="1">
                <a:tableStyleId>{F5AB1C69-6EDB-4FF4-983F-18BD219EF322}</a:tableStyleId>
              </a:tblPr>
              <a:tblGrid>
                <a:gridCol w="3815375">
                  <a:extLst>
                    <a:ext uri="{9D8B030D-6E8A-4147-A177-3AD203B41FA5}">
                      <a16:colId xmlns:a16="http://schemas.microsoft.com/office/drawing/2014/main" val="1050042763"/>
                    </a:ext>
                  </a:extLst>
                </a:gridCol>
              </a:tblGrid>
              <a:tr h="270458">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Pourquoi et comment répartir les évaluations en présence et à distance ?</a:t>
                      </a:r>
                    </a:p>
                  </a:txBody>
                  <a:tcPr anchor="ctr">
                    <a:solidFill>
                      <a:srgbClr val="FF0000"/>
                    </a:solidFill>
                  </a:tcPr>
                </a:tc>
                <a:extLst>
                  <a:ext uri="{0D108BD9-81ED-4DB2-BD59-A6C34878D82A}">
                    <a16:rowId xmlns:a16="http://schemas.microsoft.com/office/drawing/2014/main" val="1204791819"/>
                  </a:ext>
                </a:extLst>
              </a:tr>
              <a:tr h="1463915">
                <a:tc>
                  <a:txBody>
                    <a:bodyPr/>
                    <a:lstStyle/>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Pour qu’aucune des deux modalités ne paraissent secondaire à l’autre.</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Evaluer l’ensemble des activités pour signifier l’importance de celles-ci et </a:t>
                      </a:r>
                      <a:r>
                        <a:rPr lang="fr-FR" sz="1400" b="0" i="1"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a minima </a:t>
                      </a: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de façon formative</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Evaluer en présence ou à distance ce qui a été appris en présence ou à distance pour que les étudiants perçoivent qu’il s’agit d’un tout pédagogique.</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rPr>
                        <a:t>-</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endParaRPr lang="fr-FR" sz="1400" b="0" i="0" u="none" strike="noStrike" cap="none" dirty="0">
                        <a:solidFill>
                          <a:schemeClr val="dk1"/>
                        </a:solidFill>
                        <a:effectLst/>
                        <a:latin typeface="+mn-lt"/>
                        <a:ea typeface="Calibri" panose="020F0502020204030204" pitchFamily="34" charset="0"/>
                        <a:cs typeface="Times New Roman" panose="02020603050405020304" pitchFamily="18" charset="0"/>
                        <a:sym typeface="Arial"/>
                      </a:endParaRPr>
                    </a:p>
                  </a:txBody>
                  <a:tcPr>
                    <a:solidFill>
                      <a:schemeClr val="bg1"/>
                    </a:solidFill>
                  </a:tcPr>
                </a:tc>
                <a:extLst>
                  <a:ext uri="{0D108BD9-81ED-4DB2-BD59-A6C34878D82A}">
                    <a16:rowId xmlns:a16="http://schemas.microsoft.com/office/drawing/2014/main" val="1012321531"/>
                  </a:ext>
                </a:extLst>
              </a:tr>
              <a:tr h="119319">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spTree>
    <p:extLst>
      <p:ext uri="{BB962C8B-B14F-4D97-AF65-F5344CB8AC3E}">
        <p14:creationId xmlns:p14="http://schemas.microsoft.com/office/powerpoint/2010/main" val="281533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alpha val="19000"/>
          </a:schemeClr>
        </a:solidFill>
        <a:effectLst/>
      </p:bgPr>
    </p:bg>
    <p:spTree>
      <p:nvGrpSpPr>
        <p:cNvPr id="1" name=""/>
        <p:cNvGrpSpPr/>
        <p:nvPr/>
      </p:nvGrpSpPr>
      <p:grpSpPr>
        <a:xfrm>
          <a:off x="0" y="0"/>
          <a:ext cx="0" cy="0"/>
          <a:chOff x="0" y="0"/>
          <a:chExt cx="0" cy="0"/>
        </a:xfrm>
      </p:grpSpPr>
      <p:graphicFrame>
        <p:nvGraphicFramePr>
          <p:cNvPr id="12" name="Tableau 72">
            <a:extLst>
              <a:ext uri="{FF2B5EF4-FFF2-40B4-BE49-F238E27FC236}">
                <a16:creationId xmlns:a16="http://schemas.microsoft.com/office/drawing/2014/main" id="{D4F57831-3DF7-8807-E6C2-1060C2ADE71A}"/>
              </a:ext>
            </a:extLst>
          </p:cNvPr>
          <p:cNvGraphicFramePr>
            <a:graphicFrameLocks noGrp="1"/>
          </p:cNvGraphicFramePr>
          <p:nvPr>
            <p:extLst>
              <p:ext uri="{D42A27DB-BD31-4B8C-83A1-F6EECF244321}">
                <p14:modId xmlns:p14="http://schemas.microsoft.com/office/powerpoint/2010/main" val="1530472797"/>
              </p:ext>
            </p:extLst>
          </p:nvPr>
        </p:nvGraphicFramePr>
        <p:xfrm>
          <a:off x="3940839" y="774364"/>
          <a:ext cx="3816758" cy="6009894"/>
        </p:xfrm>
        <a:graphic>
          <a:graphicData uri="http://schemas.openxmlformats.org/drawingml/2006/table">
            <a:tbl>
              <a:tblPr firstRow="1" bandRow="1">
                <a:tableStyleId>{F5AB1C69-6EDB-4FF4-983F-18BD219EF322}</a:tableStyleId>
              </a:tblPr>
              <a:tblGrid>
                <a:gridCol w="3816758">
                  <a:extLst>
                    <a:ext uri="{9D8B030D-6E8A-4147-A177-3AD203B41FA5}">
                      <a16:colId xmlns:a16="http://schemas.microsoft.com/office/drawing/2014/main" val="1050042763"/>
                    </a:ext>
                  </a:extLst>
                </a:gridCol>
              </a:tblGrid>
              <a:tr h="482051">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rgbClr val="FF0000"/>
                          </a:solidFill>
                        </a:rPr>
                        <a:t> </a:t>
                      </a:r>
                      <a:r>
                        <a:rPr lang="fr-FR" sz="1400" b="1" dirty="0">
                          <a:solidFill>
                            <a:schemeClr val="tx1"/>
                          </a:solidFill>
                        </a:rPr>
                        <a:t>Eléments de personnalisation de l’environnement ? </a:t>
                      </a:r>
                    </a:p>
                  </a:txBody>
                  <a:tcPr anchor="ctr">
                    <a:solidFill>
                      <a:srgbClr val="FFFF00"/>
                    </a:solidFill>
                  </a:tcPr>
                </a:tc>
                <a:extLst>
                  <a:ext uri="{0D108BD9-81ED-4DB2-BD59-A6C34878D82A}">
                    <a16:rowId xmlns:a16="http://schemas.microsoft.com/office/drawing/2014/main" val="1204791819"/>
                  </a:ext>
                </a:extLst>
              </a:tr>
              <a:tr h="1506882">
                <a:tc>
                  <a:txBody>
                    <a:bodyPr/>
                    <a:lstStyle/>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Thèmes de l’espace personnel des étudiants.</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Personnalisation du tableau de bord.</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Plugins et widgets supplémentaires à destination des étudiants.</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Blocs de page supplémentaires à destination des étudiants.</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Paramétrage de l’espace personnel</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Autres à préciser</a:t>
                      </a:r>
                    </a:p>
                    <a:p>
                      <a:pPr marL="171450" marR="0" indent="-171450" algn="l" rtl="0">
                        <a:lnSpc>
                          <a:spcPct val="107000"/>
                        </a:lnSpc>
                        <a:spcBef>
                          <a:spcPts val="0"/>
                        </a:spcBef>
                        <a:buClr>
                          <a:srgbClr val="000000"/>
                        </a:buClr>
                        <a:buFont typeface="Arial" panose="020B0604020202020204" pitchFamily="34" charset="0"/>
                        <a:buChar char="•"/>
                      </a:pPr>
                      <a:r>
                        <a:rPr lang="fr-FR" sz="1200" b="0" i="0" u="none" strike="noStrike" cap="none" dirty="0">
                          <a:solidFill>
                            <a:schemeClr val="tx1"/>
                          </a:solidFill>
                          <a:latin typeface="+mn-lt"/>
                          <a:ea typeface="+mn-ea"/>
                          <a:cs typeface="+mn-cs"/>
                          <a:sym typeface="Arial"/>
                        </a:rPr>
                        <a:t>-</a:t>
                      </a: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212670">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CD53585A-8658-3AE4-C9A7-72F7511A042A}"/>
              </a:ext>
            </a:extLst>
          </p:cNvPr>
          <p:cNvSpPr/>
          <p:nvPr/>
        </p:nvSpPr>
        <p:spPr>
          <a:xfrm>
            <a:off x="0" y="0"/>
            <a:ext cx="12192000" cy="5770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ZoneTexte 17">
            <a:extLst>
              <a:ext uri="{FF2B5EF4-FFF2-40B4-BE49-F238E27FC236}">
                <a16:creationId xmlns:a16="http://schemas.microsoft.com/office/drawing/2014/main" id="{490028DF-9CFB-C886-DB64-EBD2C679EED8}"/>
              </a:ext>
            </a:extLst>
          </p:cNvPr>
          <p:cNvSpPr txBox="1"/>
          <p:nvPr/>
        </p:nvSpPr>
        <p:spPr>
          <a:xfrm>
            <a:off x="207550" y="78318"/>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110" name="ZoneTexte 109">
            <a:extLst>
              <a:ext uri="{FF2B5EF4-FFF2-40B4-BE49-F238E27FC236}">
                <a16:creationId xmlns:a16="http://schemas.microsoft.com/office/drawing/2014/main" id="{3156283B-D1ED-2802-AC0D-562136C88B35}"/>
              </a:ext>
            </a:extLst>
          </p:cNvPr>
          <p:cNvSpPr txBox="1"/>
          <p:nvPr/>
        </p:nvSpPr>
        <p:spPr>
          <a:xfrm>
            <a:off x="9166315" y="3177583"/>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11" name="ZoneTexte 110">
            <a:extLst>
              <a:ext uri="{FF2B5EF4-FFF2-40B4-BE49-F238E27FC236}">
                <a16:creationId xmlns:a16="http://schemas.microsoft.com/office/drawing/2014/main" id="{A8C52861-9B82-297C-041F-D1821D354637}"/>
              </a:ext>
            </a:extLst>
          </p:cNvPr>
          <p:cNvSpPr txBox="1"/>
          <p:nvPr/>
        </p:nvSpPr>
        <p:spPr>
          <a:xfrm>
            <a:off x="9404440" y="4425358"/>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graphicFrame>
        <p:nvGraphicFramePr>
          <p:cNvPr id="20" name="Tableau 72">
            <a:extLst>
              <a:ext uri="{FF2B5EF4-FFF2-40B4-BE49-F238E27FC236}">
                <a16:creationId xmlns:a16="http://schemas.microsoft.com/office/drawing/2014/main" id="{E5B658E0-0320-B2AD-1F33-22FB4CF234A7}"/>
              </a:ext>
            </a:extLst>
          </p:cNvPr>
          <p:cNvGraphicFramePr>
            <a:graphicFrameLocks noGrp="1"/>
          </p:cNvGraphicFramePr>
          <p:nvPr>
            <p:extLst>
              <p:ext uri="{D42A27DB-BD31-4B8C-83A1-F6EECF244321}">
                <p14:modId xmlns:p14="http://schemas.microsoft.com/office/powerpoint/2010/main" val="2092947429"/>
              </p:ext>
            </p:extLst>
          </p:nvPr>
        </p:nvGraphicFramePr>
        <p:xfrm>
          <a:off x="7976212" y="717216"/>
          <a:ext cx="4064872" cy="5958840"/>
        </p:xfrm>
        <a:graphic>
          <a:graphicData uri="http://schemas.openxmlformats.org/drawingml/2006/table">
            <a:tbl>
              <a:tblPr firstRow="1" bandRow="1">
                <a:tableStyleId>{F5AB1C69-6EDB-4FF4-983F-18BD219EF322}</a:tableStyleId>
              </a:tblPr>
              <a:tblGrid>
                <a:gridCol w="4064872">
                  <a:extLst>
                    <a:ext uri="{9D8B030D-6E8A-4147-A177-3AD203B41FA5}">
                      <a16:colId xmlns:a16="http://schemas.microsoft.com/office/drawing/2014/main" val="1050042763"/>
                    </a:ext>
                  </a:extLst>
                </a:gridCol>
              </a:tblGrid>
              <a:tr h="378511">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rgbClr val="FF0000"/>
                          </a:solidFill>
                        </a:rPr>
                        <a:t> </a:t>
                      </a:r>
                      <a:r>
                        <a:rPr lang="fr-FR" sz="1400" b="1" dirty="0">
                          <a:solidFill>
                            <a:schemeClr val="tx1"/>
                          </a:solidFill>
                        </a:rPr>
                        <a:t>Existe-t-il plusieurs cheminements possibles dans votre unité d’apprentissage ?</a:t>
                      </a:r>
                    </a:p>
                  </a:txBody>
                  <a:tcPr anchor="ctr">
                    <a:solidFill>
                      <a:srgbClr val="FFFF00"/>
                    </a:solidFill>
                  </a:tcPr>
                </a:tc>
                <a:extLst>
                  <a:ext uri="{0D108BD9-81ED-4DB2-BD59-A6C34878D82A}">
                    <a16:rowId xmlns:a16="http://schemas.microsoft.com/office/drawing/2014/main" val="1204791819"/>
                  </a:ext>
                </a:extLst>
              </a:tr>
              <a:tr h="1865081">
                <a:tc>
                  <a:txBody>
                    <a:bodyPr/>
                    <a:lstStyle/>
                    <a:p>
                      <a:pPr marL="171450" lvl="1"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Besoins spécifiques correspondant à ces cheminements.</a:t>
                      </a:r>
                    </a:p>
                    <a:p>
                      <a:pPr marL="171450" lvl="1"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Règles de cheminement. </a:t>
                      </a:r>
                    </a:p>
                    <a:p>
                      <a:pPr marL="0" lvl="7" indent="0">
                        <a:buFontTx/>
                        <a:buNone/>
                      </a:pPr>
                      <a:r>
                        <a:rPr lang="fr-FR" sz="1400" b="0" i="0" u="none" strike="noStrike" cap="none" dirty="0">
                          <a:solidFill>
                            <a:schemeClr val="tx1"/>
                          </a:solidFill>
                          <a:latin typeface="+mn-lt"/>
                          <a:ea typeface="+mn-ea"/>
                          <a:cs typeface="+mn-cs"/>
                          <a:sym typeface="Arial"/>
                        </a:rPr>
                        <a:t>     - Activité obligatoire/facultative </a:t>
                      </a:r>
                    </a:p>
                    <a:p>
                      <a:pPr marL="0" lvl="5" indent="0">
                        <a:buFontTx/>
                        <a:buNone/>
                      </a:pPr>
                      <a:r>
                        <a:rPr lang="fr-FR" sz="1400" b="0" i="0" u="none" strike="noStrike" cap="none" dirty="0">
                          <a:solidFill>
                            <a:schemeClr val="tx1"/>
                          </a:solidFill>
                          <a:latin typeface="+mn-lt"/>
                          <a:ea typeface="+mn-ea"/>
                          <a:cs typeface="+mn-cs"/>
                          <a:sym typeface="Arial"/>
                        </a:rPr>
                        <a:t>     - Ordre de réalisation des activités  </a:t>
                      </a:r>
                    </a:p>
                    <a:p>
                      <a:pPr marL="0" lvl="5" indent="0">
                        <a:buFontTx/>
                        <a:buNone/>
                      </a:pPr>
                      <a:r>
                        <a:rPr lang="fr-FR" sz="1400" b="0" i="0" u="none" strike="noStrike" cap="none" dirty="0">
                          <a:solidFill>
                            <a:schemeClr val="tx1"/>
                          </a:solidFill>
                          <a:latin typeface="+mn-lt"/>
                          <a:ea typeface="+mn-ea"/>
                          <a:cs typeface="+mn-cs"/>
                          <a:sym typeface="Arial"/>
                        </a:rPr>
                        <a:t>     - Conditions d’accès aux activités </a:t>
                      </a:r>
                    </a:p>
                    <a:p>
                      <a:pPr marL="0" lvl="5" indent="0">
                        <a:buFontTx/>
                        <a:buNone/>
                      </a:pPr>
                      <a:r>
                        <a:rPr lang="fr-FR" sz="1400" b="0" i="0" u="none" strike="noStrike" cap="none" dirty="0">
                          <a:solidFill>
                            <a:schemeClr val="tx1"/>
                          </a:solidFill>
                          <a:latin typeface="+mn-lt"/>
                          <a:ea typeface="+mn-ea"/>
                          <a:cs typeface="+mn-cs"/>
                          <a:sym typeface="Arial"/>
                        </a:rPr>
                        <a:t>     - Conditions de réussite de l’activité</a:t>
                      </a:r>
                    </a:p>
                    <a:p>
                      <a:pPr marL="0" lvl="5" indent="0">
                        <a:buFontTx/>
                        <a:buNone/>
                      </a:pPr>
                      <a:r>
                        <a:rPr lang="fr-FR" sz="1400" b="0" i="0" u="none" strike="noStrike" cap="none" dirty="0">
                          <a:solidFill>
                            <a:schemeClr val="tx1"/>
                          </a:solidFill>
                          <a:latin typeface="+mn-lt"/>
                          <a:ea typeface="+mn-ea"/>
                          <a:cs typeface="+mn-cs"/>
                          <a:sym typeface="Arial"/>
                        </a:rPr>
                        <a:t>     - </a:t>
                      </a:r>
                    </a:p>
                    <a:p>
                      <a:pPr marL="171450" lvl="5"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Autres à préciser</a:t>
                      </a:r>
                    </a:p>
                    <a:p>
                      <a:pPr marL="171450" lvl="5"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a:t>
                      </a: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5"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166990">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graphicFrame>
        <p:nvGraphicFramePr>
          <p:cNvPr id="22" name="Tableau 72">
            <a:extLst>
              <a:ext uri="{FF2B5EF4-FFF2-40B4-BE49-F238E27FC236}">
                <a16:creationId xmlns:a16="http://schemas.microsoft.com/office/drawing/2014/main" id="{9F72C96F-1176-A20A-EE2F-029EC5CF3456}"/>
              </a:ext>
            </a:extLst>
          </p:cNvPr>
          <p:cNvGraphicFramePr>
            <a:graphicFrameLocks noGrp="1"/>
          </p:cNvGraphicFramePr>
          <p:nvPr>
            <p:extLst>
              <p:ext uri="{D42A27DB-BD31-4B8C-83A1-F6EECF244321}">
                <p14:modId xmlns:p14="http://schemas.microsoft.com/office/powerpoint/2010/main" val="4275930443"/>
              </p:ext>
            </p:extLst>
          </p:nvPr>
        </p:nvGraphicFramePr>
        <p:xfrm>
          <a:off x="106107" y="748645"/>
          <a:ext cx="3683695" cy="3165602"/>
        </p:xfrm>
        <a:graphic>
          <a:graphicData uri="http://schemas.openxmlformats.org/drawingml/2006/table">
            <a:tbl>
              <a:tblPr firstRow="1" bandRow="1">
                <a:tableStyleId>{F5AB1C69-6EDB-4FF4-983F-18BD219EF322}</a:tableStyleId>
              </a:tblPr>
              <a:tblGrid>
                <a:gridCol w="3683695">
                  <a:extLst>
                    <a:ext uri="{9D8B030D-6E8A-4147-A177-3AD203B41FA5}">
                      <a16:colId xmlns:a16="http://schemas.microsoft.com/office/drawing/2014/main" val="1050042763"/>
                    </a:ext>
                  </a:extLst>
                </a:gridCol>
              </a:tblGrid>
              <a:tr h="47799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Quelles activités ou/et ressource à consulter ou/et à produire ?</a:t>
                      </a:r>
                    </a:p>
                  </a:txBody>
                  <a:tcPr anchor="ctr">
                    <a:solidFill>
                      <a:srgbClr val="FFFF00"/>
                    </a:solidFill>
                  </a:tcPr>
                </a:tc>
                <a:extLst>
                  <a:ext uri="{0D108BD9-81ED-4DB2-BD59-A6C34878D82A}">
                    <a16:rowId xmlns:a16="http://schemas.microsoft.com/office/drawing/2014/main" val="1204791819"/>
                  </a:ext>
                </a:extLst>
              </a:tr>
              <a:tr h="1737245">
                <a:tc>
                  <a:txBody>
                    <a:bodyPr/>
                    <a:lstStyle/>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Nombre d’activités à réaliser</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Nombre d’activités à produire </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Format de l’activité  ou de la ressource à produire</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Choix des activités à réaliser ou produire</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Choix des ressources à consulter ou  produire</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Autres à préciser</a:t>
                      </a:r>
                    </a:p>
                    <a:p>
                      <a:pPr marL="171450" marR="0" indent="-171450" algn="l" rtl="0">
                        <a:lnSpc>
                          <a:spcPct val="107000"/>
                        </a:lnSpc>
                        <a:spcBef>
                          <a:spcPts val="0"/>
                        </a:spcBef>
                        <a:buClr>
                          <a:srgbClr val="000000"/>
                        </a:buClr>
                        <a:buFont typeface="Arial" panose="020B0604020202020204" pitchFamily="34" charset="0"/>
                        <a:buChar char="•"/>
                      </a:pPr>
                      <a:r>
                        <a:rPr lang="fr-FR" sz="1050" b="0" i="0" u="none" strike="noStrike" cap="none" dirty="0">
                          <a:solidFill>
                            <a:schemeClr val="tx1"/>
                          </a:solidFill>
                          <a:latin typeface="+mn-lt"/>
                          <a:ea typeface="+mn-ea"/>
                          <a:cs typeface="+mn-cs"/>
                          <a:sym typeface="Arial"/>
                        </a:rPr>
                        <a:t>-</a:t>
                      </a:r>
                    </a:p>
                    <a:p>
                      <a:pPr marL="171450" marR="0" indent="-171450" algn="l" rtl="0">
                        <a:lnSpc>
                          <a:spcPct val="107000"/>
                        </a:lnSpc>
                        <a:spcBef>
                          <a:spcPts val="0"/>
                        </a:spcBef>
                        <a:buClr>
                          <a:srgbClr val="000000"/>
                        </a:buClr>
                        <a:buFont typeface="Arial" panose="020B0604020202020204" pitchFamily="34" charset="0"/>
                        <a:buChar char="•"/>
                      </a:pPr>
                      <a:endParaRPr lang="fr-FR" sz="105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05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210879">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sp>
        <p:nvSpPr>
          <p:cNvPr id="27" name="Rectangle 26">
            <a:extLst>
              <a:ext uri="{FF2B5EF4-FFF2-40B4-BE49-F238E27FC236}">
                <a16:creationId xmlns:a16="http://schemas.microsoft.com/office/drawing/2014/main" id="{FD1FA50E-3F03-F543-3649-087C737C17A5}"/>
              </a:ext>
            </a:extLst>
          </p:cNvPr>
          <p:cNvSpPr/>
          <p:nvPr/>
        </p:nvSpPr>
        <p:spPr>
          <a:xfrm>
            <a:off x="10372597" y="-7735"/>
            <a:ext cx="1819403" cy="58478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3" name="ZoneTexte 32">
            <a:extLst>
              <a:ext uri="{FF2B5EF4-FFF2-40B4-BE49-F238E27FC236}">
                <a16:creationId xmlns:a16="http://schemas.microsoft.com/office/drawing/2014/main" id="{CB781DF8-E725-1CFB-7418-D70B1B97F2B4}"/>
              </a:ext>
            </a:extLst>
          </p:cNvPr>
          <p:cNvSpPr txBox="1"/>
          <p:nvPr/>
        </p:nvSpPr>
        <p:spPr>
          <a:xfrm>
            <a:off x="10575930" y="54592"/>
            <a:ext cx="1606878" cy="400110"/>
          </a:xfrm>
          <a:prstGeom prst="rect">
            <a:avLst/>
          </a:prstGeom>
          <a:noFill/>
        </p:spPr>
        <p:txBody>
          <a:bodyPr wrap="square" rtlCol="0">
            <a:spAutoFit/>
          </a:bodyPr>
          <a:lstStyle/>
          <a:p>
            <a:r>
              <a:rPr lang="fr-FR" sz="2000" b="1" dirty="0">
                <a:solidFill>
                  <a:schemeClr val="tx1"/>
                </a:solidFill>
                <a:latin typeface="Roboto" panose="02000000000000000000" pitchFamily="2" charset="0"/>
                <a:ea typeface="Roboto" panose="02000000000000000000" pitchFamily="2" charset="0"/>
              </a:rPr>
              <a:t>Ouverture</a:t>
            </a:r>
          </a:p>
        </p:txBody>
      </p:sp>
      <p:graphicFrame>
        <p:nvGraphicFramePr>
          <p:cNvPr id="3" name="Tableau 72">
            <a:extLst>
              <a:ext uri="{FF2B5EF4-FFF2-40B4-BE49-F238E27FC236}">
                <a16:creationId xmlns:a16="http://schemas.microsoft.com/office/drawing/2014/main" id="{B13D2B0F-2955-B20A-8649-7D882AE4B467}"/>
              </a:ext>
            </a:extLst>
          </p:cNvPr>
          <p:cNvGraphicFramePr>
            <a:graphicFrameLocks noGrp="1"/>
          </p:cNvGraphicFramePr>
          <p:nvPr>
            <p:extLst>
              <p:ext uri="{D42A27DB-BD31-4B8C-83A1-F6EECF244321}">
                <p14:modId xmlns:p14="http://schemas.microsoft.com/office/powerpoint/2010/main" val="2087736572"/>
              </p:ext>
            </p:extLst>
          </p:nvPr>
        </p:nvGraphicFramePr>
        <p:xfrm>
          <a:off x="106107" y="4129659"/>
          <a:ext cx="3683694" cy="2594928"/>
        </p:xfrm>
        <a:graphic>
          <a:graphicData uri="http://schemas.openxmlformats.org/drawingml/2006/table">
            <a:tbl>
              <a:tblPr firstRow="1" bandRow="1">
                <a:tableStyleId>{F5AB1C69-6EDB-4FF4-983F-18BD219EF322}</a:tableStyleId>
              </a:tblPr>
              <a:tblGrid>
                <a:gridCol w="3683694">
                  <a:extLst>
                    <a:ext uri="{9D8B030D-6E8A-4147-A177-3AD203B41FA5}">
                      <a16:colId xmlns:a16="http://schemas.microsoft.com/office/drawing/2014/main" val="1050042763"/>
                    </a:ext>
                  </a:extLst>
                </a:gridCol>
              </a:tblGrid>
              <a:tr h="266211">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Quelles modalités de suivi de cours souhaitez vous permettre ?</a:t>
                      </a:r>
                    </a:p>
                  </a:txBody>
                  <a:tcPr>
                    <a:solidFill>
                      <a:srgbClr val="FFFF00"/>
                    </a:solidFill>
                  </a:tcPr>
                </a:tc>
                <a:extLst>
                  <a:ext uri="{0D108BD9-81ED-4DB2-BD59-A6C34878D82A}">
                    <a16:rowId xmlns:a16="http://schemas.microsoft.com/office/drawing/2014/main" val="1204791819"/>
                  </a:ext>
                </a:extLst>
              </a:tr>
              <a:tr h="925112">
                <a:tc>
                  <a:txBody>
                    <a:bodyPr/>
                    <a:lstStyle/>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Présentiel</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Présentiel +  distance asynchrone</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tx1"/>
                          </a:solidFill>
                          <a:latin typeface="+mn-lt"/>
                          <a:ea typeface="+mn-ea"/>
                          <a:cs typeface="+mn-cs"/>
                          <a:sym typeface="Arial"/>
                        </a:rPr>
                        <a:t>Présentiel +  distance synchrone</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tx1"/>
                          </a:solidFill>
                          <a:latin typeface="+mn-lt"/>
                          <a:ea typeface="+mn-ea"/>
                          <a:cs typeface="+mn-cs"/>
                          <a:sym typeface="Arial"/>
                        </a:rPr>
                        <a:t>Présentiel +  distance synchrone + distance asynchrone</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tx1"/>
                          </a:solidFill>
                          <a:latin typeface="+mn-lt"/>
                          <a:ea typeface="+mn-ea"/>
                          <a:cs typeface="+mn-cs"/>
                          <a:sym typeface="Arial"/>
                        </a:rPr>
                        <a:t>Distance</a:t>
                      </a: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tx1"/>
                          </a:solidFill>
                          <a:latin typeface="+mn-lt"/>
                          <a:ea typeface="+mn-ea"/>
                          <a:cs typeface="+mn-cs"/>
                          <a:sym typeface="Arial"/>
                        </a:rPr>
                        <a:t>Autre………</a:t>
                      </a: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05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199659">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spTree>
    <p:extLst>
      <p:ext uri="{BB962C8B-B14F-4D97-AF65-F5344CB8AC3E}">
        <p14:creationId xmlns:p14="http://schemas.microsoft.com/office/powerpoint/2010/main" val="141385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alpha val="19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CD53585A-8658-3AE4-C9A7-72F7511A042A}"/>
              </a:ext>
            </a:extLst>
          </p:cNvPr>
          <p:cNvSpPr/>
          <p:nvPr/>
        </p:nvSpPr>
        <p:spPr>
          <a:xfrm>
            <a:off x="0" y="0"/>
            <a:ext cx="12192000" cy="5770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ZoneTexte 17">
            <a:extLst>
              <a:ext uri="{FF2B5EF4-FFF2-40B4-BE49-F238E27FC236}">
                <a16:creationId xmlns:a16="http://schemas.microsoft.com/office/drawing/2014/main" id="{490028DF-9CFB-C886-DB64-EBD2C679EED8}"/>
              </a:ext>
            </a:extLst>
          </p:cNvPr>
          <p:cNvSpPr txBox="1"/>
          <p:nvPr/>
        </p:nvSpPr>
        <p:spPr>
          <a:xfrm>
            <a:off x="1053532" y="111852"/>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110" name="ZoneTexte 109">
            <a:extLst>
              <a:ext uri="{FF2B5EF4-FFF2-40B4-BE49-F238E27FC236}">
                <a16:creationId xmlns:a16="http://schemas.microsoft.com/office/drawing/2014/main" id="{3156283B-D1ED-2802-AC0D-562136C88B35}"/>
              </a:ext>
            </a:extLst>
          </p:cNvPr>
          <p:cNvSpPr txBox="1"/>
          <p:nvPr/>
        </p:nvSpPr>
        <p:spPr>
          <a:xfrm>
            <a:off x="9266378" y="454972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11" name="ZoneTexte 110">
            <a:extLst>
              <a:ext uri="{FF2B5EF4-FFF2-40B4-BE49-F238E27FC236}">
                <a16:creationId xmlns:a16="http://schemas.microsoft.com/office/drawing/2014/main" id="{A8C52861-9B82-297C-041F-D1821D354637}"/>
              </a:ext>
            </a:extLst>
          </p:cNvPr>
          <p:cNvSpPr txBox="1"/>
          <p:nvPr/>
        </p:nvSpPr>
        <p:spPr>
          <a:xfrm>
            <a:off x="9418778" y="470212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graphicFrame>
        <p:nvGraphicFramePr>
          <p:cNvPr id="9" name="Tableau 72">
            <a:extLst>
              <a:ext uri="{FF2B5EF4-FFF2-40B4-BE49-F238E27FC236}">
                <a16:creationId xmlns:a16="http://schemas.microsoft.com/office/drawing/2014/main" id="{129B024E-20A4-BD94-20AC-1F5881905E7F}"/>
              </a:ext>
            </a:extLst>
          </p:cNvPr>
          <p:cNvGraphicFramePr>
            <a:graphicFrameLocks noGrp="1"/>
          </p:cNvGraphicFramePr>
          <p:nvPr>
            <p:extLst>
              <p:ext uri="{D42A27DB-BD31-4B8C-83A1-F6EECF244321}">
                <p14:modId xmlns:p14="http://schemas.microsoft.com/office/powerpoint/2010/main" val="2103833213"/>
              </p:ext>
            </p:extLst>
          </p:nvPr>
        </p:nvGraphicFramePr>
        <p:xfrm>
          <a:off x="117688" y="685369"/>
          <a:ext cx="4166746" cy="3508058"/>
        </p:xfrm>
        <a:graphic>
          <a:graphicData uri="http://schemas.openxmlformats.org/drawingml/2006/table">
            <a:tbl>
              <a:tblPr firstRow="1" bandRow="1">
                <a:tableStyleId>{F5AB1C69-6EDB-4FF4-983F-18BD219EF322}</a:tableStyleId>
              </a:tblPr>
              <a:tblGrid>
                <a:gridCol w="4166746">
                  <a:extLst>
                    <a:ext uri="{9D8B030D-6E8A-4147-A177-3AD203B41FA5}">
                      <a16:colId xmlns:a16="http://schemas.microsoft.com/office/drawing/2014/main" val="1050042763"/>
                    </a:ext>
                  </a:extLst>
                </a:gridCol>
              </a:tblGrid>
              <a:tr h="383996">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 agencement stratégique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fr-FR" sz="1400" b="1" dirty="0">
                        <a:solidFill>
                          <a:schemeClr val="tx1"/>
                        </a:solidFill>
                      </a:endParaRPr>
                    </a:p>
                  </a:txBody>
                  <a:tcPr anchor="ctr">
                    <a:solidFill>
                      <a:schemeClr val="accent6">
                        <a:lumMod val="40000"/>
                        <a:lumOff val="60000"/>
                      </a:schemeClr>
                    </a:solidFill>
                  </a:tcPr>
                </a:tc>
                <a:extLst>
                  <a:ext uri="{0D108BD9-81ED-4DB2-BD59-A6C34878D82A}">
                    <a16:rowId xmlns:a16="http://schemas.microsoft.com/office/drawing/2014/main" val="1204791819"/>
                  </a:ext>
                </a:extLst>
              </a:tr>
              <a:tr h="1510509">
                <a:tc>
                  <a:txBody>
                    <a:bodyPr/>
                    <a:lstStyle/>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Des consignes claires et non équivoques.</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Une unité d’apprentissage structurée (e.g. sommaire, chapitre, parties).</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Des activités, des contenus et des ressources structurées.</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Un repérage et un déplacement facilité au sein du cours (e.g. fléchage explicite et organisé, représentations graphiques [icônes, symboles, images], fil d’ariane.</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Autre à préciser</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a:t>
                      </a:r>
                    </a:p>
                    <a:p>
                      <a:pPr marL="171450" lvl="0" indent="-171450">
                        <a:lnSpc>
                          <a:spcPct val="107000"/>
                        </a:lnSpc>
                        <a:buFont typeface="Arial" panose="020B0604020202020204" pitchFamily="34" charset="0"/>
                        <a:buChar char="•"/>
                      </a:pPr>
                      <a:endParaRPr lang="fr-FR" sz="105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213181">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graphicFrame>
        <p:nvGraphicFramePr>
          <p:cNvPr id="21" name="Tableau 23">
            <a:extLst>
              <a:ext uri="{FF2B5EF4-FFF2-40B4-BE49-F238E27FC236}">
                <a16:creationId xmlns:a16="http://schemas.microsoft.com/office/drawing/2014/main" id="{F9FEE4DC-A930-85B5-1DA7-FC591FCDF138}"/>
              </a:ext>
            </a:extLst>
          </p:cNvPr>
          <p:cNvGraphicFramePr>
            <a:graphicFrameLocks noGrp="1"/>
          </p:cNvGraphicFramePr>
          <p:nvPr>
            <p:extLst>
              <p:ext uri="{D42A27DB-BD31-4B8C-83A1-F6EECF244321}">
                <p14:modId xmlns:p14="http://schemas.microsoft.com/office/powerpoint/2010/main" val="2643240660"/>
              </p:ext>
            </p:extLst>
          </p:nvPr>
        </p:nvGraphicFramePr>
        <p:xfrm>
          <a:off x="4557782" y="685369"/>
          <a:ext cx="3699122" cy="6075744"/>
        </p:xfrm>
        <a:graphic>
          <a:graphicData uri="http://schemas.openxmlformats.org/drawingml/2006/table">
            <a:tbl>
              <a:tblPr firstRow="1" bandRow="1">
                <a:tableStyleId>{93296810-A885-4BE3-A3E7-6D5BEEA58F35}</a:tableStyleId>
              </a:tblPr>
              <a:tblGrid>
                <a:gridCol w="3699122">
                  <a:extLst>
                    <a:ext uri="{9D8B030D-6E8A-4147-A177-3AD203B41FA5}">
                      <a16:colId xmlns:a16="http://schemas.microsoft.com/office/drawing/2014/main" val="1881084116"/>
                    </a:ext>
                  </a:extLst>
                </a:gridCol>
              </a:tblGrid>
              <a:tr h="39459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Quelles modalités tutorales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fr-FR" sz="1400" b="1" dirty="0">
                        <a:solidFill>
                          <a:schemeClr val="tx1"/>
                        </a:solidFill>
                      </a:endParaRPr>
                    </a:p>
                  </a:txBody>
                  <a:tcPr>
                    <a:solidFill>
                      <a:srgbClr val="C5E0B4"/>
                    </a:solidFill>
                  </a:tcPr>
                </a:tc>
                <a:extLst>
                  <a:ext uri="{0D108BD9-81ED-4DB2-BD59-A6C34878D82A}">
                    <a16:rowId xmlns:a16="http://schemas.microsoft.com/office/drawing/2014/main" val="264833722"/>
                  </a:ext>
                </a:extLst>
              </a:tr>
              <a:tr h="2938143">
                <a:tc>
                  <a:txBody>
                    <a:bodyPr/>
                    <a:lstStyle/>
                    <a:p>
                      <a:pPr marL="171450" lvl="0" indent="-171450">
                        <a:lnSpc>
                          <a:spcPct val="107000"/>
                        </a:lnSpc>
                        <a:buFont typeface="Arial" panose="020B0604020202020204" pitchFamily="34" charset="0"/>
                        <a:buChar char="•"/>
                      </a:pPr>
                      <a:r>
                        <a:rPr lang="fr-FR" sz="1400" b="0" u="none" strike="noStrike" cap="none" dirty="0">
                          <a:solidFill>
                            <a:schemeClr val="tx1"/>
                          </a:solidFill>
                          <a:sym typeface="Arial"/>
                        </a:rPr>
                        <a:t>Type d’accompagnement  (e.g. proactif, réactif)</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Plans d’accompagnement (e.g. cognitif, métacognitif, socio-affectif, motivationnel)</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Fonctions d’accompagnement (e.g. organisationnelle, pédagogique, socio-affective, technique, métacognitive).</a:t>
                      </a:r>
                    </a:p>
                    <a:p>
                      <a:pPr marL="0" lvl="0" indent="0">
                        <a:lnSpc>
                          <a:spcPct val="107000"/>
                        </a:lnSpc>
                        <a:buFont typeface="Arial" panose="020B0604020202020204" pitchFamily="34" charset="0"/>
                        <a:buNone/>
                      </a:pPr>
                      <a:r>
                        <a:rPr lang="fr-FR" sz="1400" b="0" i="0" u="none" strike="noStrike" cap="none" dirty="0">
                          <a:solidFill>
                            <a:schemeClr val="tx1"/>
                          </a:solidFill>
                          <a:latin typeface="+mn-lt"/>
                          <a:ea typeface="+mn-ea"/>
                          <a:cs typeface="+mn-cs"/>
                          <a:sym typeface="Arial"/>
                          <a:hlinkClick r:id="rId3"/>
                        </a:rPr>
                        <a:t>Plans et fonctions</a:t>
                      </a:r>
                      <a:endParaRPr lang="fr-FR" sz="1400" b="0" i="0" u="none" strike="noStrike" cap="none" dirty="0">
                        <a:solidFill>
                          <a:schemeClr val="tx1"/>
                        </a:solidFill>
                        <a:latin typeface="+mn-lt"/>
                        <a:ea typeface="+mn-ea"/>
                        <a:cs typeface="+mn-cs"/>
                        <a:sym typeface="Arial"/>
                      </a:endParaRP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Objectifs généraux à mettre en œuvre</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Moyens synchrones et asynchrones à mettre en </a:t>
                      </a:r>
                      <a:r>
                        <a:rPr lang="fr-FR" sz="1400" b="0" i="0" u="none" strike="noStrike" cap="none" dirty="0" err="1">
                          <a:solidFill>
                            <a:schemeClr val="tx1"/>
                          </a:solidFill>
                          <a:latin typeface="+mn-lt"/>
                          <a:ea typeface="+mn-ea"/>
                          <a:cs typeface="+mn-cs"/>
                          <a:sym typeface="Arial"/>
                        </a:rPr>
                        <a:t>oeuvre</a:t>
                      </a:r>
                      <a:r>
                        <a:rPr lang="fr-FR" sz="1400" b="0" i="0" u="none" strike="noStrike" cap="none" dirty="0">
                          <a:solidFill>
                            <a:schemeClr val="tx1"/>
                          </a:solidFill>
                          <a:latin typeface="+mn-lt"/>
                          <a:ea typeface="+mn-ea"/>
                          <a:cs typeface="+mn-cs"/>
                          <a:sym typeface="Arial"/>
                        </a:rPr>
                        <a:t> (e.g. chat, sms, </a:t>
                      </a:r>
                      <a:r>
                        <a:rPr lang="fr-FR" sz="1400" b="0" i="0" u="none" strike="noStrike" cap="none" dirty="0" err="1">
                          <a:solidFill>
                            <a:schemeClr val="tx1"/>
                          </a:solidFill>
                          <a:latin typeface="+mn-lt"/>
                          <a:ea typeface="+mn-ea"/>
                          <a:cs typeface="+mn-cs"/>
                          <a:sym typeface="Arial"/>
                        </a:rPr>
                        <a:t>viso</a:t>
                      </a:r>
                      <a:r>
                        <a:rPr lang="fr-FR" sz="1400" b="0" i="0" u="none" strike="noStrike" cap="none" dirty="0">
                          <a:solidFill>
                            <a:schemeClr val="tx1"/>
                          </a:solidFill>
                          <a:latin typeface="+mn-lt"/>
                          <a:ea typeface="+mn-ea"/>
                          <a:cs typeface="+mn-cs"/>
                          <a:sym typeface="Arial"/>
                        </a:rPr>
                        <a:t>, mail, forum)</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Fréquence d’assistance</a:t>
                      </a:r>
                    </a:p>
                    <a:p>
                      <a:pPr marL="171450" lvl="0" indent="-171450">
                        <a:lnSpc>
                          <a:spcPct val="107000"/>
                        </a:lnSpc>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marR="0" lvl="0" indent="-17145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Char char="•"/>
                        <a:tabLst/>
                        <a:defRPr/>
                      </a:pPr>
                      <a:r>
                        <a:rPr lang="fr-FR" sz="1400" b="0" i="0" u="none" strike="noStrike" cap="none" dirty="0">
                          <a:solidFill>
                            <a:schemeClr val="tx1"/>
                          </a:solidFill>
                          <a:latin typeface="+mn-lt"/>
                          <a:ea typeface="+mn-ea"/>
                          <a:cs typeface="+mn-cs"/>
                          <a:sym typeface="Arial"/>
                        </a:rPr>
                        <a:t>Autres à préciser</a:t>
                      </a: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05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101628856"/>
                  </a:ext>
                </a:extLst>
              </a:tr>
            </a:tbl>
          </a:graphicData>
        </a:graphic>
      </p:graphicFrame>
      <p:graphicFrame>
        <p:nvGraphicFramePr>
          <p:cNvPr id="7" name="Tableau 72">
            <a:extLst>
              <a:ext uri="{FF2B5EF4-FFF2-40B4-BE49-F238E27FC236}">
                <a16:creationId xmlns:a16="http://schemas.microsoft.com/office/drawing/2014/main" id="{2463FD01-BEF8-D98F-A834-D0DF85CDA603}"/>
              </a:ext>
            </a:extLst>
          </p:cNvPr>
          <p:cNvGraphicFramePr>
            <a:graphicFrameLocks noGrp="1"/>
          </p:cNvGraphicFramePr>
          <p:nvPr>
            <p:extLst>
              <p:ext uri="{D42A27DB-BD31-4B8C-83A1-F6EECF244321}">
                <p14:modId xmlns:p14="http://schemas.microsoft.com/office/powerpoint/2010/main" val="675116730"/>
              </p:ext>
            </p:extLst>
          </p:nvPr>
        </p:nvGraphicFramePr>
        <p:xfrm>
          <a:off x="122096" y="4275714"/>
          <a:ext cx="4162338" cy="2419604"/>
        </p:xfrm>
        <a:graphic>
          <a:graphicData uri="http://schemas.openxmlformats.org/drawingml/2006/table">
            <a:tbl>
              <a:tblPr firstRow="1" bandRow="1">
                <a:tableStyleId>{F5AB1C69-6EDB-4FF4-983F-18BD219EF322}</a:tableStyleId>
              </a:tblPr>
              <a:tblGrid>
                <a:gridCol w="4162338">
                  <a:extLst>
                    <a:ext uri="{9D8B030D-6E8A-4147-A177-3AD203B41FA5}">
                      <a16:colId xmlns:a16="http://schemas.microsoft.com/office/drawing/2014/main" val="1050042763"/>
                    </a:ext>
                  </a:extLst>
                </a:gridCol>
              </a:tblGrid>
              <a:tr h="411769">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Quelle assistance par présentation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fr-FR" sz="1400" b="1" dirty="0">
                        <a:solidFill>
                          <a:schemeClr val="tx1"/>
                        </a:solidFill>
                      </a:endParaRPr>
                    </a:p>
                  </a:txBody>
                  <a:tcPr anchor="ctr">
                    <a:solidFill>
                      <a:schemeClr val="accent6">
                        <a:lumMod val="40000"/>
                        <a:lumOff val="60000"/>
                      </a:schemeClr>
                    </a:solidFill>
                  </a:tcPr>
                </a:tc>
                <a:extLst>
                  <a:ext uri="{0D108BD9-81ED-4DB2-BD59-A6C34878D82A}">
                    <a16:rowId xmlns:a16="http://schemas.microsoft.com/office/drawing/2014/main" val="1204791819"/>
                  </a:ext>
                </a:extLst>
              </a:tr>
              <a:tr h="653010">
                <a:tc>
                  <a:txBody>
                    <a:bodyPr/>
                    <a:lstStyle/>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Répondre aux questions des étudiants.</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Susciter des questions pour guider la présentation</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Rétroactions à envisager </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Autres à préciser</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a:t>
                      </a:r>
                    </a:p>
                    <a:p>
                      <a:pPr marL="171450" lvl="0" indent="-171450">
                        <a:lnSpc>
                          <a:spcPct val="107000"/>
                        </a:lnSpc>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169250">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graphicFrame>
        <p:nvGraphicFramePr>
          <p:cNvPr id="8" name="Tableau 72">
            <a:extLst>
              <a:ext uri="{FF2B5EF4-FFF2-40B4-BE49-F238E27FC236}">
                <a16:creationId xmlns:a16="http://schemas.microsoft.com/office/drawing/2014/main" id="{00CD48F7-2ACA-3A5C-3A85-F8B2D033A3A9}"/>
              </a:ext>
            </a:extLst>
          </p:cNvPr>
          <p:cNvGraphicFramePr>
            <a:graphicFrameLocks noGrp="1"/>
          </p:cNvGraphicFramePr>
          <p:nvPr>
            <p:extLst>
              <p:ext uri="{D42A27DB-BD31-4B8C-83A1-F6EECF244321}">
                <p14:modId xmlns:p14="http://schemas.microsoft.com/office/powerpoint/2010/main" val="3491116714"/>
              </p:ext>
            </p:extLst>
          </p:nvPr>
        </p:nvGraphicFramePr>
        <p:xfrm>
          <a:off x="8383836" y="685369"/>
          <a:ext cx="3602515" cy="6057519"/>
        </p:xfrm>
        <a:graphic>
          <a:graphicData uri="http://schemas.openxmlformats.org/drawingml/2006/table">
            <a:tbl>
              <a:tblPr firstRow="1" bandRow="1">
                <a:tableStyleId>{F5AB1C69-6EDB-4FF4-983F-18BD219EF322}</a:tableStyleId>
              </a:tblPr>
              <a:tblGrid>
                <a:gridCol w="3602515">
                  <a:extLst>
                    <a:ext uri="{9D8B030D-6E8A-4147-A177-3AD203B41FA5}">
                      <a16:colId xmlns:a16="http://schemas.microsoft.com/office/drawing/2014/main" val="1050042763"/>
                    </a:ext>
                  </a:extLst>
                </a:gridCol>
              </a:tblGrid>
              <a:tr h="30955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i="0" u="none" strike="noStrike" cap="none" dirty="0">
                          <a:solidFill>
                            <a:schemeClr val="tx1"/>
                          </a:solidFill>
                          <a:latin typeface="+mn-lt"/>
                          <a:ea typeface="+mn-ea"/>
                          <a:cs typeface="+mn-cs"/>
                          <a:sym typeface="Arial"/>
                        </a:rPr>
                        <a:t>Quelles modalités pour soutenir  les groupes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fr-FR" sz="1400" b="1" i="0" u="none" strike="noStrike" cap="none" dirty="0">
                        <a:solidFill>
                          <a:schemeClr val="tx1"/>
                        </a:solidFill>
                        <a:latin typeface="+mn-lt"/>
                        <a:ea typeface="+mn-ea"/>
                        <a:cs typeface="+mn-cs"/>
                        <a:sym typeface="Arial"/>
                      </a:endParaRPr>
                    </a:p>
                  </a:txBody>
                  <a:tcPr anchor="ctr">
                    <a:solidFill>
                      <a:schemeClr val="accent6">
                        <a:lumMod val="40000"/>
                        <a:lumOff val="60000"/>
                      </a:schemeClr>
                    </a:solidFill>
                  </a:tcPr>
                </a:tc>
                <a:extLst>
                  <a:ext uri="{0D108BD9-81ED-4DB2-BD59-A6C34878D82A}">
                    <a16:rowId xmlns:a16="http://schemas.microsoft.com/office/drawing/2014/main" val="1204791819"/>
                  </a:ext>
                </a:extLst>
              </a:tr>
              <a:tr h="2349821">
                <a:tc>
                  <a:txBody>
                    <a:bodyPr/>
                    <a:lstStyle/>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Dimensions : </a:t>
                      </a:r>
                    </a:p>
                    <a:p>
                      <a:pPr marL="0" lvl="1" indent="0">
                        <a:lnSpc>
                          <a:spcPct val="107000"/>
                        </a:lnSpc>
                        <a:buFont typeface="Arial" panose="020B0604020202020204" pitchFamily="34" charset="0"/>
                        <a:buNone/>
                      </a:pPr>
                      <a:r>
                        <a:rPr lang="fr-FR" sz="1400" b="0" i="0" u="none" strike="noStrike" cap="none" dirty="0">
                          <a:solidFill>
                            <a:schemeClr val="tx1"/>
                          </a:solidFill>
                          <a:latin typeface="+mn-lt"/>
                          <a:ea typeface="+mn-ea"/>
                          <a:cs typeface="+mn-cs"/>
                          <a:sym typeface="Arial"/>
                        </a:rPr>
                        <a:t>     - Soutenir la dimension cognitive</a:t>
                      </a:r>
                    </a:p>
                    <a:p>
                      <a:pPr marL="0" lvl="1" indent="0">
                        <a:lnSpc>
                          <a:spcPct val="107000"/>
                        </a:lnSpc>
                        <a:buFont typeface="Arial" panose="020B0604020202020204" pitchFamily="34" charset="0"/>
                        <a:buNone/>
                      </a:pPr>
                      <a:r>
                        <a:rPr lang="fr-FR" sz="1400" b="0" i="0" u="none" strike="noStrike" cap="none" dirty="0">
                          <a:solidFill>
                            <a:schemeClr val="tx1"/>
                          </a:solidFill>
                          <a:latin typeface="+mn-lt"/>
                          <a:ea typeface="+mn-ea"/>
                          <a:cs typeface="+mn-cs"/>
                          <a:sym typeface="Arial"/>
                        </a:rPr>
                        <a:t>     - Soutenir la dimension socio-affective</a:t>
                      </a:r>
                    </a:p>
                    <a:p>
                      <a:pPr marL="0" lvl="1" indent="0">
                        <a:lnSpc>
                          <a:spcPct val="107000"/>
                        </a:lnSpc>
                        <a:buFont typeface="Arial" panose="020B0604020202020204" pitchFamily="34" charset="0"/>
                        <a:buNone/>
                      </a:pPr>
                      <a:r>
                        <a:rPr lang="fr-FR" sz="1400" b="0" i="0" u="none" strike="noStrike" cap="none" dirty="0">
                          <a:solidFill>
                            <a:schemeClr val="tx1"/>
                          </a:solidFill>
                          <a:latin typeface="+mn-lt"/>
                          <a:ea typeface="+mn-ea"/>
                          <a:cs typeface="+mn-cs"/>
                          <a:sym typeface="Arial"/>
                        </a:rPr>
                        <a:t>     - Soutenir la dimension pédagogique</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Rôle de l’enseignant ou du référent pédagogique :</a:t>
                      </a:r>
                    </a:p>
                    <a:p>
                      <a:pPr marL="0" lvl="0" indent="0">
                        <a:lnSpc>
                          <a:spcPct val="107000"/>
                        </a:lnSpc>
                        <a:buFont typeface="Arial" panose="020B0604020202020204" pitchFamily="34" charset="0"/>
                        <a:buNone/>
                      </a:pPr>
                      <a:r>
                        <a:rPr lang="fr-FR" sz="1400" b="0" i="0" u="none" strike="noStrike" cap="none" dirty="0">
                          <a:solidFill>
                            <a:schemeClr val="tx1"/>
                          </a:solidFill>
                          <a:latin typeface="+mn-lt"/>
                          <a:ea typeface="+mn-ea"/>
                          <a:cs typeface="+mn-cs"/>
                          <a:sym typeface="Arial"/>
                        </a:rPr>
                        <a:t>     - Animateur</a:t>
                      </a:r>
                    </a:p>
                    <a:p>
                      <a:pPr marL="0" lvl="0" indent="0">
                        <a:lnSpc>
                          <a:spcPct val="107000"/>
                        </a:lnSpc>
                        <a:buFont typeface="Arial" panose="020B0604020202020204" pitchFamily="34" charset="0"/>
                        <a:buNone/>
                      </a:pPr>
                      <a:r>
                        <a:rPr lang="fr-FR" sz="1400" b="0" i="0" u="none" strike="noStrike" cap="none" dirty="0">
                          <a:solidFill>
                            <a:schemeClr val="tx1"/>
                          </a:solidFill>
                          <a:latin typeface="+mn-lt"/>
                          <a:ea typeface="+mn-ea"/>
                          <a:cs typeface="+mn-cs"/>
                          <a:sym typeface="Arial"/>
                        </a:rPr>
                        <a:t>     - Modérateur</a:t>
                      </a:r>
                    </a:p>
                    <a:p>
                      <a:pPr marL="0" lvl="0" indent="0">
                        <a:lnSpc>
                          <a:spcPct val="107000"/>
                        </a:lnSpc>
                        <a:buFont typeface="Arial" panose="020B0604020202020204" pitchFamily="34" charset="0"/>
                        <a:buNone/>
                      </a:pPr>
                      <a:r>
                        <a:rPr lang="fr-FR" sz="1400" b="0" i="0" u="none" strike="noStrike" cap="none" dirty="0">
                          <a:solidFill>
                            <a:schemeClr val="tx1"/>
                          </a:solidFill>
                          <a:latin typeface="+mn-lt"/>
                          <a:ea typeface="+mn-ea"/>
                          <a:cs typeface="+mn-cs"/>
                          <a:sym typeface="Arial"/>
                        </a:rPr>
                        <a:t>     - Coordinateur</a:t>
                      </a:r>
                    </a:p>
                    <a:p>
                      <a:pPr marL="171450" lvl="0" indent="-1714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Activités pour générer du conflit socio-cognitif </a:t>
                      </a:r>
                      <a:r>
                        <a:rPr lang="fr-FR" sz="1400" b="1" i="0" u="none" strike="noStrike" cap="none" dirty="0">
                          <a:solidFill>
                            <a:schemeClr val="tx1"/>
                          </a:solidFill>
                          <a:latin typeface="+mn-lt"/>
                          <a:ea typeface="+mn-ea"/>
                          <a:cs typeface="+mn-cs"/>
                          <a:sym typeface="Arial"/>
                        </a:rPr>
                        <a:t>et créer de la présence à distance</a:t>
                      </a:r>
                    </a:p>
                    <a:p>
                      <a:pPr marL="0" lvl="0" indent="0">
                        <a:lnSpc>
                          <a:spcPct val="107000"/>
                        </a:lnSpc>
                        <a:buFont typeface="Arial" panose="020B0604020202020204" pitchFamily="34" charset="0"/>
                        <a:buNone/>
                      </a:pPr>
                      <a:r>
                        <a:rPr lang="fr-FR" sz="1400" b="0" i="0" u="none" strike="noStrike" cap="none" dirty="0">
                          <a:solidFill>
                            <a:schemeClr val="tx1"/>
                          </a:solidFill>
                          <a:latin typeface="+mn-lt"/>
                          <a:ea typeface="+mn-ea"/>
                          <a:cs typeface="+mn-cs"/>
                          <a:sym typeface="Arial"/>
                        </a:rPr>
                        <a:t>     - (e.g. collaboration contradictoire, approche par problème, communauté d’enquêtes).</a:t>
                      </a:r>
                    </a:p>
                    <a:p>
                      <a:pPr marL="0" lvl="0" indent="0">
                        <a:lnSpc>
                          <a:spcPct val="107000"/>
                        </a:lnSpc>
                        <a:buFont typeface="Arial" panose="020B0604020202020204" pitchFamily="34" charset="0"/>
                        <a:buNone/>
                      </a:pPr>
                      <a:endParaRPr lang="fr-FR" sz="1400" b="0" i="0" u="none" strike="noStrike" cap="none" dirty="0">
                        <a:solidFill>
                          <a:schemeClr val="tx1"/>
                        </a:solidFill>
                        <a:latin typeface="+mn-lt"/>
                        <a:ea typeface="+mn-ea"/>
                        <a:cs typeface="+mn-cs"/>
                        <a:sym typeface="Arial"/>
                      </a:endParaRPr>
                    </a:p>
                    <a:p>
                      <a:pPr marL="285750" lvl="0" indent="-285750">
                        <a:lnSpc>
                          <a:spcPct val="107000"/>
                        </a:lnSpc>
                        <a:buFont typeface="Arial" panose="020B0604020202020204" pitchFamily="34" charset="0"/>
                        <a:buChar char="•"/>
                      </a:pPr>
                      <a:r>
                        <a:rPr lang="fr-FR" sz="1400" b="0" i="0" u="none" strike="noStrike" cap="none" dirty="0">
                          <a:solidFill>
                            <a:schemeClr val="tx1"/>
                          </a:solidFill>
                          <a:latin typeface="+mn-lt"/>
                          <a:ea typeface="+mn-ea"/>
                          <a:cs typeface="+mn-cs"/>
                          <a:sym typeface="Arial"/>
                        </a:rPr>
                        <a:t>Autres à préciser</a:t>
                      </a:r>
                    </a:p>
                    <a:p>
                      <a:pPr marL="0" lvl="0" indent="0">
                        <a:lnSpc>
                          <a:spcPct val="107000"/>
                        </a:lnSpc>
                        <a:buFont typeface="Arial" panose="020B0604020202020204" pitchFamily="34" charset="0"/>
                        <a:buNone/>
                      </a:pPr>
                      <a:endParaRPr lang="fr-FR" sz="140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40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400" b="0" i="0" u="none" strike="noStrike" cap="none" dirty="0">
                        <a:solidFill>
                          <a:schemeClr val="tx1"/>
                        </a:solidFill>
                        <a:latin typeface="+mn-lt"/>
                        <a:ea typeface="+mn-ea"/>
                        <a:cs typeface="+mn-cs"/>
                        <a:sym typeface="Arial"/>
                      </a:endParaRPr>
                    </a:p>
                    <a:p>
                      <a:pPr marL="0" lvl="0" indent="0">
                        <a:lnSpc>
                          <a:spcPct val="107000"/>
                        </a:lnSpc>
                        <a:buFont typeface="Arial" panose="020B0604020202020204" pitchFamily="34" charset="0"/>
                        <a:buNone/>
                      </a:pPr>
                      <a:endParaRPr lang="fr-FR" sz="14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207724">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r h="207724">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3142595432"/>
                  </a:ext>
                </a:extLst>
              </a:tr>
            </a:tbl>
          </a:graphicData>
        </a:graphic>
      </p:graphicFrame>
      <p:sp>
        <p:nvSpPr>
          <p:cNvPr id="3" name="Rectangle 2">
            <a:extLst>
              <a:ext uri="{FF2B5EF4-FFF2-40B4-BE49-F238E27FC236}">
                <a16:creationId xmlns:a16="http://schemas.microsoft.com/office/drawing/2014/main" id="{021B1599-41A4-5356-E728-D402AD990AE3}"/>
              </a:ext>
            </a:extLst>
          </p:cNvPr>
          <p:cNvSpPr/>
          <p:nvPr/>
        </p:nvSpPr>
        <p:spPr>
          <a:xfrm>
            <a:off x="10372597" y="-7735"/>
            <a:ext cx="1819403" cy="58478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ZoneTexte 4">
            <a:extLst>
              <a:ext uri="{FF2B5EF4-FFF2-40B4-BE49-F238E27FC236}">
                <a16:creationId xmlns:a16="http://schemas.microsoft.com/office/drawing/2014/main" id="{3A909C88-85D5-6484-08AB-BBB9BD08F196}"/>
              </a:ext>
            </a:extLst>
          </p:cNvPr>
          <p:cNvSpPr txBox="1"/>
          <p:nvPr/>
        </p:nvSpPr>
        <p:spPr>
          <a:xfrm>
            <a:off x="10575930" y="54592"/>
            <a:ext cx="1606878" cy="400110"/>
          </a:xfrm>
          <a:prstGeom prst="rect">
            <a:avLst/>
          </a:prstGeom>
          <a:noFill/>
        </p:spPr>
        <p:txBody>
          <a:bodyPr wrap="square" rtlCol="0">
            <a:spAutoFit/>
          </a:bodyPr>
          <a:lstStyle/>
          <a:p>
            <a:r>
              <a:rPr lang="fr-FR" sz="2000" b="1" dirty="0">
                <a:solidFill>
                  <a:schemeClr val="tx1"/>
                </a:solidFill>
                <a:latin typeface="Roboto" panose="02000000000000000000" pitchFamily="2" charset="0"/>
                <a:ea typeface="Roboto" panose="02000000000000000000" pitchFamily="2" charset="0"/>
              </a:rPr>
              <a:t>Assistance</a:t>
            </a:r>
          </a:p>
        </p:txBody>
      </p:sp>
    </p:spTree>
    <p:extLst>
      <p:ext uri="{BB962C8B-B14F-4D97-AF65-F5344CB8AC3E}">
        <p14:creationId xmlns:p14="http://schemas.microsoft.com/office/powerpoint/2010/main" val="544698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ectangle 204">
            <a:extLst>
              <a:ext uri="{FF2B5EF4-FFF2-40B4-BE49-F238E27FC236}">
                <a16:creationId xmlns:a16="http://schemas.microsoft.com/office/drawing/2014/main" id="{474CA048-F020-3582-BD23-428FF44BBE94}"/>
              </a:ext>
            </a:extLst>
          </p:cNvPr>
          <p:cNvSpPr/>
          <p:nvPr/>
        </p:nvSpPr>
        <p:spPr>
          <a:xfrm>
            <a:off x="0" y="0"/>
            <a:ext cx="1220743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6" name="Tableau 72">
            <a:extLst>
              <a:ext uri="{FF2B5EF4-FFF2-40B4-BE49-F238E27FC236}">
                <a16:creationId xmlns:a16="http://schemas.microsoft.com/office/drawing/2014/main" id="{82E00774-6245-891A-D870-6CEF29EC4E94}"/>
              </a:ext>
            </a:extLst>
          </p:cNvPr>
          <p:cNvGraphicFramePr>
            <a:graphicFrameLocks noGrp="1"/>
          </p:cNvGraphicFramePr>
          <p:nvPr>
            <p:extLst>
              <p:ext uri="{D42A27DB-BD31-4B8C-83A1-F6EECF244321}">
                <p14:modId xmlns:p14="http://schemas.microsoft.com/office/powerpoint/2010/main" val="351170202"/>
              </p:ext>
            </p:extLst>
          </p:nvPr>
        </p:nvGraphicFramePr>
        <p:xfrm>
          <a:off x="123244" y="4122421"/>
          <a:ext cx="6506776" cy="2369820"/>
        </p:xfrm>
        <a:graphic>
          <a:graphicData uri="http://schemas.openxmlformats.org/drawingml/2006/table">
            <a:tbl>
              <a:tblPr firstRow="1" bandRow="1">
                <a:tableStyleId>{7DF18680-E054-41AD-8BC1-D1AEF772440D}</a:tableStyleId>
              </a:tblPr>
              <a:tblGrid>
                <a:gridCol w="6506776">
                  <a:extLst>
                    <a:ext uri="{9D8B030D-6E8A-4147-A177-3AD203B41FA5}">
                      <a16:colId xmlns:a16="http://schemas.microsoft.com/office/drawing/2014/main" val="1050042763"/>
                    </a:ext>
                  </a:extLst>
                </a:gridCol>
              </a:tblGrid>
              <a:tr h="24304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Quels éléments de mise en média souhaitez vous considérer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au regard de votre choix de design ?</a:t>
                      </a:r>
                    </a:p>
                  </a:txBody>
                  <a:tcPr anchor="ctr">
                    <a:solidFill>
                      <a:srgbClr val="FFC000"/>
                    </a:solidFill>
                  </a:tcPr>
                </a:tc>
                <a:extLst>
                  <a:ext uri="{0D108BD9-81ED-4DB2-BD59-A6C34878D82A}">
                    <a16:rowId xmlns:a16="http://schemas.microsoft.com/office/drawing/2014/main" val="4083504194"/>
                  </a:ext>
                </a:extLst>
              </a:tr>
              <a:tr h="703825">
                <a:tc>
                  <a:txBody>
                    <a:bodyPr/>
                    <a:lstStyle/>
                    <a:p>
                      <a:pPr marL="171450" indent="-171450">
                        <a:buFontTx/>
                        <a:buChar char="-"/>
                      </a:pPr>
                      <a:endParaRPr lang="fr-FR" sz="1050" i="1" dirty="0">
                        <a:solidFill>
                          <a:schemeClr val="bg1">
                            <a:lumMod val="50000"/>
                          </a:schemeClr>
                        </a:solidFill>
                      </a:endParaRP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txBody>
                  <a:tcPr>
                    <a:solidFill>
                      <a:schemeClr val="accent3">
                        <a:lumMod val="20000"/>
                        <a:lumOff val="80000"/>
                      </a:schemeClr>
                    </a:solidFill>
                  </a:tcPr>
                </a:tc>
                <a:extLst>
                  <a:ext uri="{0D108BD9-81ED-4DB2-BD59-A6C34878D82A}">
                    <a16:rowId xmlns:a16="http://schemas.microsoft.com/office/drawing/2014/main" val="1012321531"/>
                  </a:ext>
                </a:extLst>
              </a:tr>
            </a:tbl>
          </a:graphicData>
        </a:graphic>
      </p:graphicFrame>
      <p:sp>
        <p:nvSpPr>
          <p:cNvPr id="72" name="ZoneTexte 71">
            <a:extLst>
              <a:ext uri="{FF2B5EF4-FFF2-40B4-BE49-F238E27FC236}">
                <a16:creationId xmlns:a16="http://schemas.microsoft.com/office/drawing/2014/main" id="{4E0FB4E8-B8C5-9923-E10E-124D5773BC2F}"/>
              </a:ext>
            </a:extLst>
          </p:cNvPr>
          <p:cNvSpPr txBox="1"/>
          <p:nvPr/>
        </p:nvSpPr>
        <p:spPr>
          <a:xfrm>
            <a:off x="2480" y="6606899"/>
            <a:ext cx="6900757" cy="253916"/>
          </a:xfrm>
          <a:prstGeom prst="rect">
            <a:avLst/>
          </a:prstGeom>
          <a:solidFill>
            <a:schemeClr val="tx1"/>
          </a:solidFill>
          <a:ln>
            <a:noFill/>
          </a:ln>
        </p:spPr>
        <p:txBody>
          <a:bodyPr wrap="square" rtlCol="0">
            <a:spAutoFit/>
          </a:bodyPr>
          <a:lstStyle/>
          <a:p>
            <a:r>
              <a:rPr lang="fr-FR" sz="1050" i="1" dirty="0">
                <a:solidFill>
                  <a:schemeClr val="bg1">
                    <a:lumMod val="75000"/>
                  </a:schemeClr>
                </a:solidFill>
              </a:rPr>
              <a:t>Nous (nom 1), (nom2)  acceptons de relever  le défi d’hybrider une unité d’apprentissage et d’enseignement </a:t>
            </a:r>
            <a:r>
              <a:rPr lang="fr-FR" sz="1050" i="1" dirty="0">
                <a:solidFill>
                  <a:schemeClr val="bg1">
                    <a:lumMod val="75000"/>
                  </a:schemeClr>
                </a:solidFill>
                <a:sym typeface="Wingdings" panose="05000000000000000000" pitchFamily="2" charset="2"/>
              </a:rPr>
              <a:t></a:t>
            </a:r>
            <a:r>
              <a:rPr lang="fr-FR" sz="1050" i="1" dirty="0">
                <a:solidFill>
                  <a:schemeClr val="bg1">
                    <a:lumMod val="75000"/>
                  </a:schemeClr>
                </a:solidFill>
              </a:rPr>
              <a:t>.</a:t>
            </a:r>
          </a:p>
        </p:txBody>
      </p:sp>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6" name="ZoneTexte 5">
            <a:extLst>
              <a:ext uri="{FF2B5EF4-FFF2-40B4-BE49-F238E27FC236}">
                <a16:creationId xmlns:a16="http://schemas.microsoft.com/office/drawing/2014/main" id="{149839A6-3A2B-B108-A1FC-0A3496B70815}"/>
              </a:ext>
            </a:extLst>
          </p:cNvPr>
          <p:cNvSpPr txBox="1"/>
          <p:nvPr/>
        </p:nvSpPr>
        <p:spPr>
          <a:xfrm>
            <a:off x="131594" y="1075431"/>
            <a:ext cx="2299317" cy="261610"/>
          </a:xfrm>
          <a:prstGeom prst="rect">
            <a:avLst/>
          </a:prstGeom>
          <a:noFill/>
        </p:spPr>
        <p:txBody>
          <a:bodyPr wrap="square" rtlCol="0">
            <a:spAutoFit/>
          </a:bodyPr>
          <a:lstStyle/>
          <a:p>
            <a:r>
              <a:rPr lang="fr-FR" sz="1100" i="1" dirty="0"/>
              <a:t>Libellé de l’UA :</a:t>
            </a:r>
          </a:p>
        </p:txBody>
      </p:sp>
      <p:sp>
        <p:nvSpPr>
          <p:cNvPr id="7" name="ZoneTexte 6">
            <a:extLst>
              <a:ext uri="{FF2B5EF4-FFF2-40B4-BE49-F238E27FC236}">
                <a16:creationId xmlns:a16="http://schemas.microsoft.com/office/drawing/2014/main" id="{D52AA3B2-67E3-C0C7-A220-54666059A523}"/>
              </a:ext>
            </a:extLst>
          </p:cNvPr>
          <p:cNvSpPr txBox="1"/>
          <p:nvPr/>
        </p:nvSpPr>
        <p:spPr>
          <a:xfrm>
            <a:off x="131594" y="1301077"/>
            <a:ext cx="1382834" cy="261610"/>
          </a:xfrm>
          <a:prstGeom prst="rect">
            <a:avLst/>
          </a:prstGeom>
          <a:noFill/>
        </p:spPr>
        <p:txBody>
          <a:bodyPr wrap="square" rtlCol="0">
            <a:spAutoFit/>
          </a:bodyPr>
          <a:lstStyle/>
          <a:p>
            <a:r>
              <a:rPr lang="fr-FR" sz="1100" i="1" dirty="0"/>
              <a:t>Volume horaire </a:t>
            </a:r>
            <a:r>
              <a:rPr lang="fr-FR" sz="1100" dirty="0"/>
              <a:t>:</a:t>
            </a:r>
          </a:p>
        </p:txBody>
      </p:sp>
      <p:sp>
        <p:nvSpPr>
          <p:cNvPr id="8" name="ZoneTexte 7">
            <a:extLst>
              <a:ext uri="{FF2B5EF4-FFF2-40B4-BE49-F238E27FC236}">
                <a16:creationId xmlns:a16="http://schemas.microsoft.com/office/drawing/2014/main" id="{B74848B5-E6A9-4406-7723-65EB8B205EFB}"/>
              </a:ext>
            </a:extLst>
          </p:cNvPr>
          <p:cNvSpPr txBox="1"/>
          <p:nvPr/>
        </p:nvSpPr>
        <p:spPr>
          <a:xfrm>
            <a:off x="131594" y="1752369"/>
            <a:ext cx="2299317" cy="261610"/>
          </a:xfrm>
          <a:prstGeom prst="rect">
            <a:avLst/>
          </a:prstGeom>
          <a:noFill/>
        </p:spPr>
        <p:txBody>
          <a:bodyPr wrap="square" rtlCol="0">
            <a:spAutoFit/>
          </a:bodyPr>
          <a:lstStyle/>
          <a:p>
            <a:r>
              <a:rPr lang="fr-FR" sz="1100" i="1" dirty="0"/>
              <a:t>Nombre de séances </a:t>
            </a:r>
            <a:r>
              <a:rPr lang="fr-FR" sz="1100" dirty="0"/>
              <a:t>:</a:t>
            </a:r>
          </a:p>
        </p:txBody>
      </p:sp>
      <p:sp>
        <p:nvSpPr>
          <p:cNvPr id="9" name="ZoneTexte 8">
            <a:extLst>
              <a:ext uri="{FF2B5EF4-FFF2-40B4-BE49-F238E27FC236}">
                <a16:creationId xmlns:a16="http://schemas.microsoft.com/office/drawing/2014/main" id="{CBB71794-1BBB-F6E1-718A-709B2D8D98DB}"/>
              </a:ext>
            </a:extLst>
          </p:cNvPr>
          <p:cNvSpPr txBox="1"/>
          <p:nvPr/>
        </p:nvSpPr>
        <p:spPr>
          <a:xfrm>
            <a:off x="131594" y="1526723"/>
            <a:ext cx="1876670" cy="261610"/>
          </a:xfrm>
          <a:prstGeom prst="rect">
            <a:avLst/>
          </a:prstGeom>
          <a:noFill/>
        </p:spPr>
        <p:txBody>
          <a:bodyPr wrap="square" rtlCol="0">
            <a:spAutoFit/>
          </a:bodyPr>
          <a:lstStyle/>
          <a:p>
            <a:r>
              <a:rPr lang="fr-FR" sz="1100" i="1" dirty="0"/>
              <a:t>Objectif G / Compétence :</a:t>
            </a:r>
          </a:p>
        </p:txBody>
      </p:sp>
      <p:sp>
        <p:nvSpPr>
          <p:cNvPr id="24" name="Rectangle 23">
            <a:extLst>
              <a:ext uri="{FF2B5EF4-FFF2-40B4-BE49-F238E27FC236}">
                <a16:creationId xmlns:a16="http://schemas.microsoft.com/office/drawing/2014/main" id="{EDF70EEF-763C-FD5A-2835-B917B708DB0D}"/>
              </a:ext>
            </a:extLst>
          </p:cNvPr>
          <p:cNvSpPr/>
          <p:nvPr/>
        </p:nvSpPr>
        <p:spPr>
          <a:xfrm>
            <a:off x="150916" y="736599"/>
            <a:ext cx="3056700" cy="2501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24A6698D-33E3-E59E-3259-51A03787D91E}"/>
              </a:ext>
            </a:extLst>
          </p:cNvPr>
          <p:cNvSpPr/>
          <p:nvPr/>
        </p:nvSpPr>
        <p:spPr>
          <a:xfrm>
            <a:off x="114320" y="687310"/>
            <a:ext cx="8449354" cy="36449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Caractéristiques de l’UA</a:t>
            </a:r>
          </a:p>
        </p:txBody>
      </p:sp>
      <p:sp>
        <p:nvSpPr>
          <p:cNvPr id="17" name="ZoneTexte 16">
            <a:extLst>
              <a:ext uri="{FF2B5EF4-FFF2-40B4-BE49-F238E27FC236}">
                <a16:creationId xmlns:a16="http://schemas.microsoft.com/office/drawing/2014/main" id="{6A34895D-D2EB-6AB2-7B1B-BD426885C5C6}"/>
              </a:ext>
            </a:extLst>
          </p:cNvPr>
          <p:cNvSpPr txBox="1"/>
          <p:nvPr/>
        </p:nvSpPr>
        <p:spPr>
          <a:xfrm>
            <a:off x="116527" y="3376660"/>
            <a:ext cx="6290392" cy="415498"/>
          </a:xfrm>
          <a:prstGeom prst="rect">
            <a:avLst/>
          </a:prstGeom>
          <a:noFill/>
          <a:ln>
            <a:noFill/>
          </a:ln>
        </p:spPr>
        <p:txBody>
          <a:bodyPr wrap="square" rtlCol="0">
            <a:spAutoFit/>
          </a:bodyPr>
          <a:lstStyle/>
          <a:p>
            <a:r>
              <a:rPr lang="fr-FR" sz="1050" i="1" dirty="0">
                <a:solidFill>
                  <a:schemeClr val="bg1">
                    <a:lumMod val="50000"/>
                  </a:schemeClr>
                </a:solidFill>
              </a:rPr>
              <a:t>En quelques lignes indiquez dans quel but vous souhaitez hybrider  votre unité d’apprentissage</a:t>
            </a:r>
            <a:r>
              <a:rPr lang="fr-FR" sz="1050" i="1" dirty="0">
                <a:solidFill>
                  <a:schemeClr val="bg1">
                    <a:lumMod val="75000"/>
                  </a:schemeClr>
                </a:solidFill>
              </a:rPr>
              <a:t>.</a:t>
            </a:r>
          </a:p>
          <a:p>
            <a:endParaRPr lang="fr-FR" sz="1050" i="1" dirty="0">
              <a:solidFill>
                <a:schemeClr val="bg1">
                  <a:lumMod val="75000"/>
                </a:schemeClr>
              </a:solidFill>
            </a:endParaRPr>
          </a:p>
        </p:txBody>
      </p:sp>
      <p:sp>
        <p:nvSpPr>
          <p:cNvPr id="27" name="Rectangle 26">
            <a:extLst>
              <a:ext uri="{FF2B5EF4-FFF2-40B4-BE49-F238E27FC236}">
                <a16:creationId xmlns:a16="http://schemas.microsoft.com/office/drawing/2014/main" id="{195D1C1C-7078-6ED5-D968-22244F977C88}"/>
              </a:ext>
            </a:extLst>
          </p:cNvPr>
          <p:cNvSpPr/>
          <p:nvPr/>
        </p:nvSpPr>
        <p:spPr>
          <a:xfrm>
            <a:off x="143030" y="3113145"/>
            <a:ext cx="6894988" cy="2455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Motivation pour hybrider</a:t>
            </a:r>
          </a:p>
        </p:txBody>
      </p:sp>
      <p:sp>
        <p:nvSpPr>
          <p:cNvPr id="73" name="ZoneTexte 72">
            <a:extLst>
              <a:ext uri="{FF2B5EF4-FFF2-40B4-BE49-F238E27FC236}">
                <a16:creationId xmlns:a16="http://schemas.microsoft.com/office/drawing/2014/main" id="{3F94FF34-D063-F599-3679-CEF7EAC3ED10}"/>
              </a:ext>
            </a:extLst>
          </p:cNvPr>
          <p:cNvSpPr txBox="1"/>
          <p:nvPr/>
        </p:nvSpPr>
        <p:spPr>
          <a:xfrm>
            <a:off x="131594" y="1978015"/>
            <a:ext cx="2299317" cy="261610"/>
          </a:xfrm>
          <a:prstGeom prst="rect">
            <a:avLst/>
          </a:prstGeom>
          <a:noFill/>
        </p:spPr>
        <p:txBody>
          <a:bodyPr wrap="square" rtlCol="0">
            <a:spAutoFit/>
          </a:bodyPr>
          <a:lstStyle/>
          <a:p>
            <a:r>
              <a:rPr lang="fr-FR" sz="1100" i="1" dirty="0"/>
              <a:t>Nombre d’étudiants :</a:t>
            </a:r>
          </a:p>
        </p:txBody>
      </p:sp>
      <p:sp>
        <p:nvSpPr>
          <p:cNvPr id="11" name="ZoneTexte 10">
            <a:extLst>
              <a:ext uri="{FF2B5EF4-FFF2-40B4-BE49-F238E27FC236}">
                <a16:creationId xmlns:a16="http://schemas.microsoft.com/office/drawing/2014/main" id="{E2C44C78-0C81-5A75-16FE-6E8EA71499D8}"/>
              </a:ext>
            </a:extLst>
          </p:cNvPr>
          <p:cNvSpPr txBox="1"/>
          <p:nvPr/>
        </p:nvSpPr>
        <p:spPr>
          <a:xfrm>
            <a:off x="3306196" y="1062126"/>
            <a:ext cx="3318256" cy="1708160"/>
          </a:xfrm>
          <a:prstGeom prst="rect">
            <a:avLst/>
          </a:prstGeom>
          <a:noFill/>
          <a:ln>
            <a:noFill/>
          </a:ln>
        </p:spPr>
        <p:txBody>
          <a:bodyPr wrap="square" rtlCol="0">
            <a:spAutoFit/>
          </a:bodyPr>
          <a:lstStyle/>
          <a:p>
            <a:r>
              <a:rPr lang="fr-FR" sz="1050" i="1" dirty="0">
                <a:solidFill>
                  <a:schemeClr val="bg1">
                    <a:lumMod val="50000"/>
                  </a:schemeClr>
                </a:solidFill>
              </a:rPr>
              <a:t>Décrire en quelques lignes votre unité d’apprentissage</a:t>
            </a:r>
            <a:r>
              <a:rPr lang="fr-FR" sz="1050" i="1" dirty="0">
                <a:solidFill>
                  <a:schemeClr val="bg1">
                    <a:lumMod val="75000"/>
                  </a:schemeClr>
                </a:solidFill>
              </a:rPr>
              <a:t>.</a:t>
            </a: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p:txBody>
      </p:sp>
      <p:sp>
        <p:nvSpPr>
          <p:cNvPr id="13" name="Rectangle 12">
            <a:extLst>
              <a:ext uri="{FF2B5EF4-FFF2-40B4-BE49-F238E27FC236}">
                <a16:creationId xmlns:a16="http://schemas.microsoft.com/office/drawing/2014/main" id="{E04B5FB4-79A1-91D1-AAE6-AEEF7F6BB748}"/>
              </a:ext>
            </a:extLst>
          </p:cNvPr>
          <p:cNvSpPr/>
          <p:nvPr/>
        </p:nvSpPr>
        <p:spPr>
          <a:xfrm>
            <a:off x="3310935" y="706101"/>
            <a:ext cx="4210765" cy="3248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Description de l’unité d’apprentissage</a:t>
            </a:r>
          </a:p>
        </p:txBody>
      </p:sp>
      <p:sp>
        <p:nvSpPr>
          <p:cNvPr id="116" name="Ellipse 115">
            <a:extLst>
              <a:ext uri="{FF2B5EF4-FFF2-40B4-BE49-F238E27FC236}">
                <a16:creationId xmlns:a16="http://schemas.microsoft.com/office/drawing/2014/main" id="{D6244341-C43E-ED27-A36E-11145EB2D343}"/>
              </a:ext>
            </a:extLst>
          </p:cNvPr>
          <p:cNvSpPr/>
          <p:nvPr/>
        </p:nvSpPr>
        <p:spPr>
          <a:xfrm>
            <a:off x="6375491" y="519367"/>
            <a:ext cx="5831941" cy="5821505"/>
          </a:xfrm>
          <a:prstGeom prst="ellipse">
            <a:avLst/>
          </a:prstGeom>
          <a:solidFill>
            <a:schemeClr val="bg1"/>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a:extLst>
              <a:ext uri="{FF2B5EF4-FFF2-40B4-BE49-F238E27FC236}">
                <a16:creationId xmlns:a16="http://schemas.microsoft.com/office/drawing/2014/main" id="{E6658354-81C6-2AE9-A21A-91A8A059F5B7}"/>
              </a:ext>
            </a:extLst>
          </p:cNvPr>
          <p:cNvSpPr txBox="1"/>
          <p:nvPr/>
        </p:nvSpPr>
        <p:spPr>
          <a:xfrm>
            <a:off x="6855485" y="6617563"/>
            <a:ext cx="5005822" cy="253916"/>
          </a:xfrm>
          <a:prstGeom prst="rect">
            <a:avLst/>
          </a:prstGeom>
          <a:noFill/>
        </p:spPr>
        <p:txBody>
          <a:bodyPr wrap="square" rtlCol="0">
            <a:spAutoFit/>
          </a:bodyPr>
          <a:lstStyle/>
          <a:p>
            <a:pPr algn="ctr"/>
            <a:r>
              <a:rPr lang="fr-FR" sz="1050" dirty="0"/>
              <a:t>Comment imaginez vous votre unité d’apprentissage et d’enseignement ?</a:t>
            </a:r>
          </a:p>
        </p:txBody>
      </p:sp>
      <p:sp>
        <p:nvSpPr>
          <p:cNvPr id="117" name="ZoneTexte 116">
            <a:extLst>
              <a:ext uri="{FF2B5EF4-FFF2-40B4-BE49-F238E27FC236}">
                <a16:creationId xmlns:a16="http://schemas.microsoft.com/office/drawing/2014/main" id="{59FE8E8D-86F0-671C-4394-A2B3939BB4CD}"/>
              </a:ext>
            </a:extLst>
          </p:cNvPr>
          <p:cNvSpPr txBox="1"/>
          <p:nvPr/>
        </p:nvSpPr>
        <p:spPr>
          <a:xfrm>
            <a:off x="131594" y="2203661"/>
            <a:ext cx="2299317" cy="261610"/>
          </a:xfrm>
          <a:prstGeom prst="rect">
            <a:avLst/>
          </a:prstGeom>
          <a:noFill/>
        </p:spPr>
        <p:txBody>
          <a:bodyPr wrap="square" rtlCol="0">
            <a:spAutoFit/>
          </a:bodyPr>
          <a:lstStyle/>
          <a:p>
            <a:r>
              <a:rPr lang="fr-FR" sz="1100" i="1" dirty="0"/>
              <a:t>Nombre ECTS </a:t>
            </a:r>
            <a:r>
              <a:rPr lang="fr-FR" sz="1100" dirty="0"/>
              <a:t>:</a:t>
            </a:r>
          </a:p>
        </p:txBody>
      </p:sp>
      <p:sp>
        <p:nvSpPr>
          <p:cNvPr id="119" name="ZoneTexte 118">
            <a:extLst>
              <a:ext uri="{FF2B5EF4-FFF2-40B4-BE49-F238E27FC236}">
                <a16:creationId xmlns:a16="http://schemas.microsoft.com/office/drawing/2014/main" id="{27E084EA-1808-0391-A2A2-CD3270373A66}"/>
              </a:ext>
            </a:extLst>
          </p:cNvPr>
          <p:cNvSpPr txBox="1"/>
          <p:nvPr/>
        </p:nvSpPr>
        <p:spPr>
          <a:xfrm>
            <a:off x="7385451" y="6338187"/>
            <a:ext cx="3945890" cy="307777"/>
          </a:xfrm>
          <a:prstGeom prst="rect">
            <a:avLst/>
          </a:prstGeom>
          <a:noFill/>
        </p:spPr>
        <p:txBody>
          <a:bodyPr wrap="square">
            <a:spAutoFit/>
          </a:bodyPr>
          <a:lstStyle/>
          <a:p>
            <a:pPr algn="ctr"/>
            <a:r>
              <a:rPr lang="fr-FR" sz="1400" b="1" dirty="0"/>
              <a:t>L’hybridation vers la continuité</a:t>
            </a: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CD53585A-8658-3AE4-C9A7-72F7511A042A}"/>
              </a:ext>
            </a:extLst>
          </p:cNvPr>
          <p:cNvSpPr/>
          <p:nvPr/>
        </p:nvSpPr>
        <p:spPr>
          <a:xfrm>
            <a:off x="0" y="0"/>
            <a:ext cx="12207432" cy="54609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ZoneTexte 17">
            <a:extLst>
              <a:ext uri="{FF2B5EF4-FFF2-40B4-BE49-F238E27FC236}">
                <a16:creationId xmlns:a16="http://schemas.microsoft.com/office/drawing/2014/main" id="{490028DF-9CFB-C886-DB64-EBD2C679EED8}"/>
              </a:ext>
            </a:extLst>
          </p:cNvPr>
          <p:cNvSpPr txBox="1"/>
          <p:nvPr/>
        </p:nvSpPr>
        <p:spPr>
          <a:xfrm>
            <a:off x="1185166" y="85676"/>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114" name="ZoneTexte 113">
            <a:extLst>
              <a:ext uri="{FF2B5EF4-FFF2-40B4-BE49-F238E27FC236}">
                <a16:creationId xmlns:a16="http://schemas.microsoft.com/office/drawing/2014/main" id="{0DD3A33E-CD08-4695-AB22-F8168C09E63A}"/>
              </a:ext>
            </a:extLst>
          </p:cNvPr>
          <p:cNvSpPr txBox="1"/>
          <p:nvPr/>
        </p:nvSpPr>
        <p:spPr>
          <a:xfrm>
            <a:off x="131594" y="2429307"/>
            <a:ext cx="2299317" cy="261610"/>
          </a:xfrm>
          <a:prstGeom prst="rect">
            <a:avLst/>
          </a:prstGeom>
          <a:noFill/>
        </p:spPr>
        <p:txBody>
          <a:bodyPr wrap="square" rtlCol="0">
            <a:spAutoFit/>
          </a:bodyPr>
          <a:lstStyle/>
          <a:p>
            <a:r>
              <a:rPr lang="fr-FR" sz="1100" i="1" dirty="0"/>
              <a:t>Charge de travail étudiant</a:t>
            </a:r>
            <a:r>
              <a:rPr lang="fr-FR" sz="1100" dirty="0"/>
              <a:t>:</a:t>
            </a:r>
          </a:p>
        </p:txBody>
      </p:sp>
      <p:sp>
        <p:nvSpPr>
          <p:cNvPr id="10" name="Rectangle 9">
            <a:extLst>
              <a:ext uri="{FF2B5EF4-FFF2-40B4-BE49-F238E27FC236}">
                <a16:creationId xmlns:a16="http://schemas.microsoft.com/office/drawing/2014/main" id="{BC093C20-EFC4-F396-B5EC-E78C77A1D5A0}"/>
              </a:ext>
            </a:extLst>
          </p:cNvPr>
          <p:cNvSpPr/>
          <p:nvPr/>
        </p:nvSpPr>
        <p:spPr>
          <a:xfrm rot="16200000">
            <a:off x="5565012" y="289850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2" name="Rectangle 11">
            <a:extLst>
              <a:ext uri="{FF2B5EF4-FFF2-40B4-BE49-F238E27FC236}">
                <a16:creationId xmlns:a16="http://schemas.microsoft.com/office/drawing/2014/main" id="{CBA457C5-3BE8-816E-5606-E4E69F1655AC}"/>
              </a:ext>
            </a:extLst>
          </p:cNvPr>
          <p:cNvSpPr/>
          <p:nvPr/>
        </p:nvSpPr>
        <p:spPr>
          <a:xfrm rot="12476138">
            <a:off x="6667382" y="478814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4" name="Rectangle 73">
            <a:extLst>
              <a:ext uri="{FF2B5EF4-FFF2-40B4-BE49-F238E27FC236}">
                <a16:creationId xmlns:a16="http://schemas.microsoft.com/office/drawing/2014/main" id="{4CDC5FC1-3957-8BD6-CC64-14AA6EFC909A}"/>
              </a:ext>
            </a:extLst>
          </p:cNvPr>
          <p:cNvSpPr/>
          <p:nvPr/>
        </p:nvSpPr>
        <p:spPr>
          <a:xfrm rot="20017610">
            <a:off x="6677560" y="124951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6" name="Rectangle 75">
            <a:extLst>
              <a:ext uri="{FF2B5EF4-FFF2-40B4-BE49-F238E27FC236}">
                <a16:creationId xmlns:a16="http://schemas.microsoft.com/office/drawing/2014/main" id="{E8E29B1D-7BA7-42D5-DB34-B73234E99342}"/>
              </a:ext>
            </a:extLst>
          </p:cNvPr>
          <p:cNvSpPr/>
          <p:nvPr/>
        </p:nvSpPr>
        <p:spPr>
          <a:xfrm rot="2191118">
            <a:off x="8785306" y="131868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09" name="Rectangle 108">
            <a:extLst>
              <a:ext uri="{FF2B5EF4-FFF2-40B4-BE49-F238E27FC236}">
                <a16:creationId xmlns:a16="http://schemas.microsoft.com/office/drawing/2014/main" id="{085D0E60-723C-06A1-869E-E8DD3376A18D}"/>
              </a:ext>
            </a:extLst>
          </p:cNvPr>
          <p:cNvSpPr/>
          <p:nvPr/>
        </p:nvSpPr>
        <p:spPr>
          <a:xfrm rot="8785376">
            <a:off x="8749356" y="475509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15" name="ZoneTexte 44">
            <a:extLst>
              <a:ext uri="{FF2B5EF4-FFF2-40B4-BE49-F238E27FC236}">
                <a16:creationId xmlns:a16="http://schemas.microsoft.com/office/drawing/2014/main" id="{23F19958-B4DF-8EE4-374A-46B4B5D39E68}"/>
              </a:ext>
            </a:extLst>
          </p:cNvPr>
          <p:cNvSpPr txBox="1"/>
          <p:nvPr/>
        </p:nvSpPr>
        <p:spPr>
          <a:xfrm>
            <a:off x="131594" y="2654951"/>
            <a:ext cx="2299317" cy="261610"/>
          </a:xfrm>
          <a:prstGeom prst="rect">
            <a:avLst/>
          </a:prstGeom>
          <a:noFill/>
        </p:spPr>
        <p:txBody>
          <a:bodyPr wrap="square" rtlCol="0">
            <a:spAutoFit/>
          </a:bodyPr>
          <a:lstStyle/>
          <a:p>
            <a:r>
              <a:rPr lang="fr-FR" sz="1100" i="1" dirty="0"/>
              <a:t>Enseignant / Ingénieur péda </a:t>
            </a:r>
            <a:r>
              <a:rPr lang="fr-FR" sz="1100" dirty="0"/>
              <a:t>:</a:t>
            </a:r>
          </a:p>
        </p:txBody>
      </p:sp>
      <p:sp>
        <p:nvSpPr>
          <p:cNvPr id="45" name="Ellipse 44">
            <a:extLst>
              <a:ext uri="{FF2B5EF4-FFF2-40B4-BE49-F238E27FC236}">
                <a16:creationId xmlns:a16="http://schemas.microsoft.com/office/drawing/2014/main" id="{399A220E-4C53-3513-BD45-DA86BEC53D11}"/>
              </a:ext>
            </a:extLst>
          </p:cNvPr>
          <p:cNvSpPr/>
          <p:nvPr/>
        </p:nvSpPr>
        <p:spPr>
          <a:xfrm>
            <a:off x="7018360" y="1133856"/>
            <a:ext cx="4529138" cy="4529138"/>
          </a:xfrm>
          <a:prstGeom prst="ellipse">
            <a:avLst/>
          </a:prstGeom>
          <a:solidFill>
            <a:schemeClr val="bg1">
              <a:lumMod val="9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1" name="Connecteur droit 110">
            <a:extLst>
              <a:ext uri="{FF2B5EF4-FFF2-40B4-BE49-F238E27FC236}">
                <a16:creationId xmlns:a16="http://schemas.microsoft.com/office/drawing/2014/main" id="{8EAF259A-FB1B-5578-4234-CA1672F3DBB0}"/>
              </a:ext>
            </a:extLst>
          </p:cNvPr>
          <p:cNvCxnSpPr>
            <a:cxnSpLocks/>
          </p:cNvCxnSpPr>
          <p:nvPr/>
        </p:nvCxnSpPr>
        <p:spPr>
          <a:xfrm>
            <a:off x="7356351" y="2183985"/>
            <a:ext cx="3822719" cy="232916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2" name="Connecteur droit 111">
            <a:extLst>
              <a:ext uri="{FF2B5EF4-FFF2-40B4-BE49-F238E27FC236}">
                <a16:creationId xmlns:a16="http://schemas.microsoft.com/office/drawing/2014/main" id="{FDBD75A7-736D-259D-8DBC-8A556B7EF768}"/>
              </a:ext>
            </a:extLst>
          </p:cNvPr>
          <p:cNvCxnSpPr>
            <a:cxnSpLocks/>
            <a:endCxn id="45" idx="4"/>
          </p:cNvCxnSpPr>
          <p:nvPr/>
        </p:nvCxnSpPr>
        <p:spPr>
          <a:xfrm>
            <a:off x="9280262" y="1112182"/>
            <a:ext cx="2667" cy="455081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07BE96F2-19A0-54EF-09E8-A5BA5774B5AE}"/>
              </a:ext>
            </a:extLst>
          </p:cNvPr>
          <p:cNvCxnSpPr>
            <a:cxnSpLocks/>
          </p:cNvCxnSpPr>
          <p:nvPr/>
        </p:nvCxnSpPr>
        <p:spPr>
          <a:xfrm flipH="1">
            <a:off x="7322520" y="2308465"/>
            <a:ext cx="3918458" cy="214594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8" name="ZoneTexte 117">
            <a:extLst>
              <a:ext uri="{FF2B5EF4-FFF2-40B4-BE49-F238E27FC236}">
                <a16:creationId xmlns:a16="http://schemas.microsoft.com/office/drawing/2014/main" id="{0D4A2BFF-23FA-4DE6-CF91-B7F5814C8FCB}"/>
              </a:ext>
            </a:extLst>
          </p:cNvPr>
          <p:cNvSpPr txBox="1"/>
          <p:nvPr/>
        </p:nvSpPr>
        <p:spPr>
          <a:xfrm rot="3719507">
            <a:off x="9734100" y="2683468"/>
            <a:ext cx="1047388" cy="338554"/>
          </a:xfrm>
          <a:prstGeom prst="rect">
            <a:avLst/>
          </a:prstGeom>
          <a:noFill/>
        </p:spPr>
        <p:txBody>
          <a:bodyPr wrap="square" rtlCol="0">
            <a:spAutoFit/>
          </a:bodyPr>
          <a:lstStyle/>
          <a:p>
            <a:pPr algn="ctr"/>
            <a:r>
              <a:rPr lang="fr-FR" sz="800" b="1" dirty="0"/>
              <a:t>+</a:t>
            </a:r>
            <a:r>
              <a:rPr lang="fr-FR" sz="800" dirty="0"/>
              <a:t> Evaluations pour apprendre</a:t>
            </a:r>
          </a:p>
        </p:txBody>
      </p:sp>
      <p:sp>
        <p:nvSpPr>
          <p:cNvPr id="120" name="ZoneTexte 119">
            <a:extLst>
              <a:ext uri="{FF2B5EF4-FFF2-40B4-BE49-F238E27FC236}">
                <a16:creationId xmlns:a16="http://schemas.microsoft.com/office/drawing/2014/main" id="{433C4253-F1BD-EF15-D4D4-CE13F5E0A506}"/>
              </a:ext>
            </a:extLst>
          </p:cNvPr>
          <p:cNvSpPr txBox="1"/>
          <p:nvPr/>
        </p:nvSpPr>
        <p:spPr>
          <a:xfrm>
            <a:off x="8823719" y="1782368"/>
            <a:ext cx="914400" cy="215444"/>
          </a:xfrm>
          <a:prstGeom prst="rect">
            <a:avLst/>
          </a:prstGeom>
          <a:noFill/>
        </p:spPr>
        <p:txBody>
          <a:bodyPr wrap="square" rtlCol="0">
            <a:spAutoFit/>
          </a:bodyPr>
          <a:lstStyle/>
          <a:p>
            <a:pPr algn="ctr"/>
            <a:r>
              <a:rPr lang="fr-FR" sz="800" dirty="0"/>
              <a:t>Collaborative</a:t>
            </a:r>
          </a:p>
        </p:txBody>
      </p:sp>
      <p:sp>
        <p:nvSpPr>
          <p:cNvPr id="121" name="ZoneTexte 120">
            <a:extLst>
              <a:ext uri="{FF2B5EF4-FFF2-40B4-BE49-F238E27FC236}">
                <a16:creationId xmlns:a16="http://schemas.microsoft.com/office/drawing/2014/main" id="{0064AA1C-2D7C-7BD7-351F-C2F5051E9C7B}"/>
              </a:ext>
            </a:extLst>
          </p:cNvPr>
          <p:cNvSpPr txBox="1"/>
          <p:nvPr/>
        </p:nvSpPr>
        <p:spPr>
          <a:xfrm>
            <a:off x="8777840" y="4204758"/>
            <a:ext cx="1010564" cy="338554"/>
          </a:xfrm>
          <a:prstGeom prst="rect">
            <a:avLst/>
          </a:prstGeom>
          <a:noFill/>
        </p:spPr>
        <p:txBody>
          <a:bodyPr wrap="square" rtlCol="0">
            <a:spAutoFit/>
          </a:bodyPr>
          <a:lstStyle/>
          <a:p>
            <a:pPr algn="ctr"/>
            <a:r>
              <a:rPr lang="fr-FR" sz="800" b="1" dirty="0"/>
              <a:t>+</a:t>
            </a:r>
            <a:r>
              <a:rPr lang="fr-FR" sz="800" dirty="0"/>
              <a:t> Agencement stratégique</a:t>
            </a:r>
          </a:p>
        </p:txBody>
      </p:sp>
      <p:sp>
        <p:nvSpPr>
          <p:cNvPr id="122" name="ZoneTexte 121">
            <a:extLst>
              <a:ext uri="{FF2B5EF4-FFF2-40B4-BE49-F238E27FC236}">
                <a16:creationId xmlns:a16="http://schemas.microsoft.com/office/drawing/2014/main" id="{B83D36CF-FE36-3473-0C24-550B818A28C8}"/>
              </a:ext>
            </a:extLst>
          </p:cNvPr>
          <p:cNvSpPr txBox="1"/>
          <p:nvPr/>
        </p:nvSpPr>
        <p:spPr>
          <a:xfrm>
            <a:off x="8581358" y="4728048"/>
            <a:ext cx="1427735" cy="338554"/>
          </a:xfrm>
          <a:prstGeom prst="rect">
            <a:avLst/>
          </a:prstGeom>
          <a:noFill/>
        </p:spPr>
        <p:txBody>
          <a:bodyPr wrap="square" rtlCol="0">
            <a:spAutoFit/>
          </a:bodyPr>
          <a:lstStyle/>
          <a:p>
            <a:pPr algn="ctr"/>
            <a:r>
              <a:rPr lang="fr-FR" sz="800" b="1" dirty="0"/>
              <a:t>+</a:t>
            </a:r>
            <a:r>
              <a:rPr lang="fr-FR" sz="800" dirty="0"/>
              <a:t> Animateur /</a:t>
            </a:r>
          </a:p>
          <a:p>
            <a:pPr algn="ctr"/>
            <a:r>
              <a:rPr lang="fr-FR" sz="800" dirty="0"/>
              <a:t>modérateur de groupe</a:t>
            </a:r>
          </a:p>
        </p:txBody>
      </p:sp>
      <p:sp>
        <p:nvSpPr>
          <p:cNvPr id="123" name="ZoneTexte 122">
            <a:extLst>
              <a:ext uri="{FF2B5EF4-FFF2-40B4-BE49-F238E27FC236}">
                <a16:creationId xmlns:a16="http://schemas.microsoft.com/office/drawing/2014/main" id="{F8514687-E345-A001-9281-D0349F3BD9B4}"/>
              </a:ext>
            </a:extLst>
          </p:cNvPr>
          <p:cNvSpPr txBox="1"/>
          <p:nvPr/>
        </p:nvSpPr>
        <p:spPr>
          <a:xfrm>
            <a:off x="8520676" y="5178589"/>
            <a:ext cx="1535939" cy="338554"/>
          </a:xfrm>
          <a:prstGeom prst="rect">
            <a:avLst/>
          </a:prstGeom>
          <a:noFill/>
        </p:spPr>
        <p:txBody>
          <a:bodyPr wrap="square" rtlCol="0">
            <a:spAutoFit/>
          </a:bodyPr>
          <a:lstStyle/>
          <a:p>
            <a:pPr algn="ctr"/>
            <a:r>
              <a:rPr lang="fr-FR" sz="800" b="1" dirty="0"/>
              <a:t>+</a:t>
            </a:r>
            <a:r>
              <a:rPr lang="fr-FR" sz="800" dirty="0"/>
              <a:t> Tuteur </a:t>
            </a:r>
          </a:p>
          <a:p>
            <a:pPr algn="ctr"/>
            <a:r>
              <a:rPr lang="fr-FR" sz="800" dirty="0"/>
              <a:t>(accompagnement planifié)</a:t>
            </a:r>
          </a:p>
        </p:txBody>
      </p:sp>
      <p:sp>
        <p:nvSpPr>
          <p:cNvPr id="124" name="ZoneTexte 123">
            <a:extLst>
              <a:ext uri="{FF2B5EF4-FFF2-40B4-BE49-F238E27FC236}">
                <a16:creationId xmlns:a16="http://schemas.microsoft.com/office/drawing/2014/main" id="{669D4B8E-B1FF-9C56-2FC0-A40A64455FBE}"/>
              </a:ext>
            </a:extLst>
          </p:cNvPr>
          <p:cNvSpPr txBox="1"/>
          <p:nvPr/>
        </p:nvSpPr>
        <p:spPr>
          <a:xfrm rot="3744195">
            <a:off x="6601531" y="4442406"/>
            <a:ext cx="914400" cy="369332"/>
          </a:xfrm>
          <a:prstGeom prst="rect">
            <a:avLst/>
          </a:prstGeom>
          <a:solidFill>
            <a:srgbClr val="00B0F0"/>
          </a:solidFill>
        </p:spPr>
        <p:txBody>
          <a:bodyPr wrap="square" rtlCol="0">
            <a:spAutoFit/>
          </a:bodyPr>
          <a:lstStyle/>
          <a:p>
            <a:pPr algn="ctr"/>
            <a:r>
              <a:rPr lang="fr-FR" sz="900" b="1" dirty="0"/>
              <a:t>Articulation des activités</a:t>
            </a:r>
          </a:p>
        </p:txBody>
      </p:sp>
      <p:sp>
        <p:nvSpPr>
          <p:cNvPr id="125" name="ZoneTexte 124">
            <a:extLst>
              <a:ext uri="{FF2B5EF4-FFF2-40B4-BE49-F238E27FC236}">
                <a16:creationId xmlns:a16="http://schemas.microsoft.com/office/drawing/2014/main" id="{B37DAFD5-301B-600E-EC79-B764A602E707}"/>
              </a:ext>
            </a:extLst>
          </p:cNvPr>
          <p:cNvSpPr txBox="1"/>
          <p:nvPr/>
        </p:nvSpPr>
        <p:spPr>
          <a:xfrm rot="3739005">
            <a:off x="7506378" y="3892484"/>
            <a:ext cx="914400" cy="461665"/>
          </a:xfrm>
          <a:prstGeom prst="rect">
            <a:avLst/>
          </a:prstGeom>
          <a:noFill/>
        </p:spPr>
        <p:txBody>
          <a:bodyPr wrap="square" rtlCol="0">
            <a:spAutoFit/>
          </a:bodyPr>
          <a:lstStyle/>
          <a:p>
            <a:pPr algn="ctr"/>
            <a:r>
              <a:rPr lang="fr-FR" sz="800" b="1" dirty="0"/>
              <a:t>+</a:t>
            </a:r>
            <a:r>
              <a:rPr lang="fr-FR" sz="800" dirty="0"/>
              <a:t> MST et contexte  contraintes</a:t>
            </a:r>
          </a:p>
        </p:txBody>
      </p:sp>
      <p:sp>
        <p:nvSpPr>
          <p:cNvPr id="126" name="ZoneTexte 125">
            <a:extLst>
              <a:ext uri="{FF2B5EF4-FFF2-40B4-BE49-F238E27FC236}">
                <a16:creationId xmlns:a16="http://schemas.microsoft.com/office/drawing/2014/main" id="{63B57601-BBC4-ED66-0569-379046A503CF}"/>
              </a:ext>
            </a:extLst>
          </p:cNvPr>
          <p:cNvSpPr txBox="1"/>
          <p:nvPr/>
        </p:nvSpPr>
        <p:spPr>
          <a:xfrm rot="17991433">
            <a:off x="8032778" y="2677036"/>
            <a:ext cx="802068" cy="338554"/>
          </a:xfrm>
          <a:prstGeom prst="rect">
            <a:avLst/>
          </a:prstGeom>
          <a:noFill/>
        </p:spPr>
        <p:txBody>
          <a:bodyPr wrap="square" rtlCol="0">
            <a:spAutoFit/>
          </a:bodyPr>
          <a:lstStyle/>
          <a:p>
            <a:pPr algn="ctr"/>
            <a:r>
              <a:rPr lang="fr-FR" sz="800" b="1" dirty="0"/>
              <a:t>+</a:t>
            </a:r>
            <a:r>
              <a:rPr lang="fr-FR" sz="800" dirty="0"/>
              <a:t> Créer et Transposer</a:t>
            </a:r>
          </a:p>
        </p:txBody>
      </p:sp>
      <p:sp>
        <p:nvSpPr>
          <p:cNvPr id="127" name="ZoneTexte 126">
            <a:extLst>
              <a:ext uri="{FF2B5EF4-FFF2-40B4-BE49-F238E27FC236}">
                <a16:creationId xmlns:a16="http://schemas.microsoft.com/office/drawing/2014/main" id="{446FCFC3-BEED-5359-F252-403BAC0E0ED7}"/>
              </a:ext>
            </a:extLst>
          </p:cNvPr>
          <p:cNvSpPr txBox="1"/>
          <p:nvPr/>
        </p:nvSpPr>
        <p:spPr>
          <a:xfrm rot="18108282">
            <a:off x="7513648" y="2431120"/>
            <a:ext cx="1011862" cy="338554"/>
          </a:xfrm>
          <a:prstGeom prst="rect">
            <a:avLst/>
          </a:prstGeom>
          <a:noFill/>
        </p:spPr>
        <p:txBody>
          <a:bodyPr wrap="square" rtlCol="0">
            <a:spAutoFit/>
          </a:bodyPr>
          <a:lstStyle/>
          <a:p>
            <a:pPr algn="ctr"/>
            <a:r>
              <a:rPr lang="fr-FR" sz="800" b="1" dirty="0"/>
              <a:t>+</a:t>
            </a:r>
            <a:r>
              <a:rPr lang="fr-FR" sz="800" dirty="0"/>
              <a:t> Accompagner et faciliter </a:t>
            </a:r>
          </a:p>
        </p:txBody>
      </p:sp>
      <p:sp>
        <p:nvSpPr>
          <p:cNvPr id="128" name="ZoneTexte 127">
            <a:extLst>
              <a:ext uri="{FF2B5EF4-FFF2-40B4-BE49-F238E27FC236}">
                <a16:creationId xmlns:a16="http://schemas.microsoft.com/office/drawing/2014/main" id="{4607E22C-22F4-5D69-A603-9CD0DAC1F3F7}"/>
              </a:ext>
            </a:extLst>
          </p:cNvPr>
          <p:cNvSpPr txBox="1"/>
          <p:nvPr/>
        </p:nvSpPr>
        <p:spPr>
          <a:xfrm rot="18059736">
            <a:off x="6910187" y="2194058"/>
            <a:ext cx="1408931" cy="338554"/>
          </a:xfrm>
          <a:prstGeom prst="rect">
            <a:avLst/>
          </a:prstGeom>
          <a:noFill/>
        </p:spPr>
        <p:txBody>
          <a:bodyPr wrap="square" rtlCol="0">
            <a:spAutoFit/>
          </a:bodyPr>
          <a:lstStyle/>
          <a:p>
            <a:pPr algn="ctr"/>
            <a:r>
              <a:rPr lang="fr-FR" sz="800" b="1" dirty="0"/>
              <a:t>+</a:t>
            </a:r>
            <a:r>
              <a:rPr lang="fr-FR" sz="800" dirty="0"/>
              <a:t> Apprendre à distance en autonomie</a:t>
            </a:r>
          </a:p>
        </p:txBody>
      </p:sp>
      <p:sp>
        <p:nvSpPr>
          <p:cNvPr id="129" name="ZoneTexte 128">
            <a:extLst>
              <a:ext uri="{FF2B5EF4-FFF2-40B4-BE49-F238E27FC236}">
                <a16:creationId xmlns:a16="http://schemas.microsoft.com/office/drawing/2014/main" id="{60610A9E-E0FE-522D-F7FF-867060511672}"/>
              </a:ext>
            </a:extLst>
          </p:cNvPr>
          <p:cNvSpPr txBox="1"/>
          <p:nvPr/>
        </p:nvSpPr>
        <p:spPr>
          <a:xfrm>
            <a:off x="8832694" y="703150"/>
            <a:ext cx="914400" cy="369332"/>
          </a:xfrm>
          <a:prstGeom prst="rect">
            <a:avLst/>
          </a:prstGeom>
          <a:solidFill>
            <a:schemeClr val="bg1">
              <a:lumMod val="85000"/>
            </a:schemeClr>
          </a:solidFill>
        </p:spPr>
        <p:txBody>
          <a:bodyPr wrap="square" rtlCol="0">
            <a:spAutoFit/>
          </a:bodyPr>
          <a:lstStyle/>
          <a:p>
            <a:pPr algn="ctr"/>
            <a:r>
              <a:rPr lang="fr-FR" sz="900" b="1" dirty="0"/>
              <a:t>Approche pédagogique</a:t>
            </a:r>
          </a:p>
        </p:txBody>
      </p:sp>
      <p:sp>
        <p:nvSpPr>
          <p:cNvPr id="130" name="ZoneTexte 129">
            <a:extLst>
              <a:ext uri="{FF2B5EF4-FFF2-40B4-BE49-F238E27FC236}">
                <a16:creationId xmlns:a16="http://schemas.microsoft.com/office/drawing/2014/main" id="{504935BA-A11F-8546-1F62-9DCAB860FFD4}"/>
              </a:ext>
            </a:extLst>
          </p:cNvPr>
          <p:cNvSpPr txBox="1"/>
          <p:nvPr/>
        </p:nvSpPr>
        <p:spPr>
          <a:xfrm>
            <a:off x="8858198" y="5758932"/>
            <a:ext cx="914400" cy="369332"/>
          </a:xfrm>
          <a:prstGeom prst="rect">
            <a:avLst/>
          </a:prstGeom>
          <a:solidFill>
            <a:srgbClr val="C5E0B4"/>
          </a:solidFill>
        </p:spPr>
        <p:txBody>
          <a:bodyPr wrap="square" rtlCol="0">
            <a:spAutoFit/>
          </a:bodyPr>
          <a:lstStyle/>
          <a:p>
            <a:pPr algn="ctr"/>
            <a:r>
              <a:rPr lang="fr-FR" sz="900" b="1" dirty="0">
                <a:solidFill>
                  <a:schemeClr val="bg1"/>
                </a:solidFill>
              </a:rPr>
              <a:t>Assistance éducative</a:t>
            </a:r>
          </a:p>
        </p:txBody>
      </p:sp>
      <p:sp>
        <p:nvSpPr>
          <p:cNvPr id="131" name="ZoneTexte 130">
            <a:extLst>
              <a:ext uri="{FF2B5EF4-FFF2-40B4-BE49-F238E27FC236}">
                <a16:creationId xmlns:a16="http://schemas.microsoft.com/office/drawing/2014/main" id="{A3F7A925-13F1-F185-2782-D6E831C83B67}"/>
              </a:ext>
            </a:extLst>
          </p:cNvPr>
          <p:cNvSpPr txBox="1"/>
          <p:nvPr/>
        </p:nvSpPr>
        <p:spPr>
          <a:xfrm rot="18112762">
            <a:off x="6795829" y="1854444"/>
            <a:ext cx="745637" cy="369332"/>
          </a:xfrm>
          <a:prstGeom prst="rect">
            <a:avLst/>
          </a:prstGeom>
          <a:solidFill>
            <a:srgbClr val="FFC409"/>
          </a:solidFill>
        </p:spPr>
        <p:txBody>
          <a:bodyPr wrap="square" rtlCol="0">
            <a:spAutoFit/>
          </a:bodyPr>
          <a:lstStyle/>
          <a:p>
            <a:pPr algn="ctr"/>
            <a:r>
              <a:rPr lang="fr-FR" sz="900" b="1" dirty="0">
                <a:solidFill>
                  <a:schemeClr val="bg1"/>
                </a:solidFill>
              </a:rPr>
              <a:t>Mise en média</a:t>
            </a:r>
          </a:p>
        </p:txBody>
      </p:sp>
      <p:sp>
        <p:nvSpPr>
          <p:cNvPr id="132" name="ZoneTexte 131">
            <a:extLst>
              <a:ext uri="{FF2B5EF4-FFF2-40B4-BE49-F238E27FC236}">
                <a16:creationId xmlns:a16="http://schemas.microsoft.com/office/drawing/2014/main" id="{102D49E6-0A8E-0015-D557-FE48CAC3A905}"/>
              </a:ext>
            </a:extLst>
          </p:cNvPr>
          <p:cNvSpPr txBox="1"/>
          <p:nvPr/>
        </p:nvSpPr>
        <p:spPr>
          <a:xfrm rot="3671267">
            <a:off x="11054896" y="2116207"/>
            <a:ext cx="764882" cy="230832"/>
          </a:xfrm>
          <a:prstGeom prst="rect">
            <a:avLst/>
          </a:prstGeom>
          <a:solidFill>
            <a:srgbClr val="FF0000"/>
          </a:solidFill>
          <a:ln>
            <a:noFill/>
          </a:ln>
        </p:spPr>
        <p:txBody>
          <a:bodyPr wrap="square" rtlCol="0">
            <a:spAutoFit/>
          </a:bodyPr>
          <a:lstStyle/>
          <a:p>
            <a:pPr algn="ctr"/>
            <a:r>
              <a:rPr lang="fr-FR" sz="900" b="1" dirty="0">
                <a:solidFill>
                  <a:schemeClr val="bg1"/>
                </a:solidFill>
              </a:rPr>
              <a:t>Evaluation</a:t>
            </a:r>
          </a:p>
        </p:txBody>
      </p:sp>
      <p:sp>
        <p:nvSpPr>
          <p:cNvPr id="133" name="ZoneTexte 132">
            <a:extLst>
              <a:ext uri="{FF2B5EF4-FFF2-40B4-BE49-F238E27FC236}">
                <a16:creationId xmlns:a16="http://schemas.microsoft.com/office/drawing/2014/main" id="{C9A411F5-72E8-9DB0-C96F-8C4AB0D30C43}"/>
              </a:ext>
            </a:extLst>
          </p:cNvPr>
          <p:cNvSpPr txBox="1"/>
          <p:nvPr/>
        </p:nvSpPr>
        <p:spPr>
          <a:xfrm rot="18140860">
            <a:off x="9334448" y="3470394"/>
            <a:ext cx="914400" cy="338554"/>
          </a:xfrm>
          <a:prstGeom prst="rect">
            <a:avLst/>
          </a:prstGeom>
          <a:noFill/>
        </p:spPr>
        <p:txBody>
          <a:bodyPr wrap="square" rtlCol="0">
            <a:spAutoFit/>
          </a:bodyPr>
          <a:lstStyle/>
          <a:p>
            <a:pPr algn="ctr"/>
            <a:r>
              <a:rPr lang="fr-FR" sz="800" dirty="0"/>
              <a:t>Choix des  outils et perso</a:t>
            </a:r>
          </a:p>
        </p:txBody>
      </p:sp>
      <p:sp>
        <p:nvSpPr>
          <p:cNvPr id="134" name="ZoneTexte 133">
            <a:extLst>
              <a:ext uri="{FF2B5EF4-FFF2-40B4-BE49-F238E27FC236}">
                <a16:creationId xmlns:a16="http://schemas.microsoft.com/office/drawing/2014/main" id="{2DCC7376-0806-D878-EB4D-71865D76A7F4}"/>
              </a:ext>
            </a:extLst>
          </p:cNvPr>
          <p:cNvSpPr txBox="1"/>
          <p:nvPr/>
        </p:nvSpPr>
        <p:spPr>
          <a:xfrm rot="18063366">
            <a:off x="9635014" y="3672562"/>
            <a:ext cx="1071632" cy="461665"/>
          </a:xfrm>
          <a:prstGeom prst="rect">
            <a:avLst/>
          </a:prstGeom>
          <a:noFill/>
        </p:spPr>
        <p:txBody>
          <a:bodyPr wrap="square" rtlCol="0">
            <a:spAutoFit/>
          </a:bodyPr>
          <a:lstStyle/>
          <a:p>
            <a:pPr algn="ctr"/>
            <a:r>
              <a:rPr lang="fr-FR" sz="800" b="1" dirty="0"/>
              <a:t>+</a:t>
            </a:r>
            <a:r>
              <a:rPr lang="fr-FR" sz="800" dirty="0"/>
              <a:t> Choix  des activités / ressources et nbre</a:t>
            </a:r>
          </a:p>
        </p:txBody>
      </p:sp>
      <p:sp>
        <p:nvSpPr>
          <p:cNvPr id="135" name="ZoneTexte 134">
            <a:extLst>
              <a:ext uri="{FF2B5EF4-FFF2-40B4-BE49-F238E27FC236}">
                <a16:creationId xmlns:a16="http://schemas.microsoft.com/office/drawing/2014/main" id="{1FE3E1A3-5D7C-AA00-1034-AC70173F6169}"/>
              </a:ext>
            </a:extLst>
          </p:cNvPr>
          <p:cNvSpPr txBox="1"/>
          <p:nvPr/>
        </p:nvSpPr>
        <p:spPr>
          <a:xfrm rot="18131647">
            <a:off x="10425010" y="4306899"/>
            <a:ext cx="1165739" cy="215444"/>
          </a:xfrm>
          <a:prstGeom prst="rect">
            <a:avLst/>
          </a:prstGeom>
          <a:noFill/>
        </p:spPr>
        <p:txBody>
          <a:bodyPr wrap="square" rtlCol="0">
            <a:spAutoFit/>
          </a:bodyPr>
          <a:lstStyle/>
          <a:p>
            <a:pPr algn="ctr"/>
            <a:r>
              <a:rPr lang="fr-FR" sz="800" b="1" dirty="0"/>
              <a:t>+</a:t>
            </a:r>
            <a:r>
              <a:rPr lang="fr-FR" sz="800" dirty="0"/>
              <a:t> Choix de parcours</a:t>
            </a:r>
          </a:p>
        </p:txBody>
      </p:sp>
      <p:sp>
        <p:nvSpPr>
          <p:cNvPr id="136" name="ZoneTexte 135">
            <a:extLst>
              <a:ext uri="{FF2B5EF4-FFF2-40B4-BE49-F238E27FC236}">
                <a16:creationId xmlns:a16="http://schemas.microsoft.com/office/drawing/2014/main" id="{F29FEA84-2B89-921A-B383-7650B1B954C8}"/>
              </a:ext>
            </a:extLst>
          </p:cNvPr>
          <p:cNvSpPr txBox="1"/>
          <p:nvPr/>
        </p:nvSpPr>
        <p:spPr>
          <a:xfrm rot="18053840">
            <a:off x="11001451" y="4547509"/>
            <a:ext cx="806713" cy="230832"/>
          </a:xfrm>
          <a:prstGeom prst="rect">
            <a:avLst/>
          </a:prstGeom>
          <a:solidFill>
            <a:srgbClr val="FFFF00"/>
          </a:solidFill>
        </p:spPr>
        <p:txBody>
          <a:bodyPr wrap="square" rtlCol="0">
            <a:spAutoFit/>
          </a:bodyPr>
          <a:lstStyle/>
          <a:p>
            <a:pPr algn="ctr"/>
            <a:r>
              <a:rPr lang="fr-FR" sz="900" b="1" dirty="0"/>
              <a:t>Ouverture</a:t>
            </a:r>
          </a:p>
        </p:txBody>
      </p:sp>
      <p:sp>
        <p:nvSpPr>
          <p:cNvPr id="137" name="ZoneTexte 136">
            <a:extLst>
              <a:ext uri="{FF2B5EF4-FFF2-40B4-BE49-F238E27FC236}">
                <a16:creationId xmlns:a16="http://schemas.microsoft.com/office/drawing/2014/main" id="{7B3EC7B6-1E46-A36A-5230-8ADFA60C8C3E}"/>
              </a:ext>
            </a:extLst>
          </p:cNvPr>
          <p:cNvSpPr txBox="1"/>
          <p:nvPr/>
        </p:nvSpPr>
        <p:spPr>
          <a:xfrm rot="3645372">
            <a:off x="10170621" y="2404967"/>
            <a:ext cx="914400" cy="461665"/>
          </a:xfrm>
          <a:prstGeom prst="rect">
            <a:avLst/>
          </a:prstGeom>
          <a:noFill/>
        </p:spPr>
        <p:txBody>
          <a:bodyPr wrap="square" rtlCol="0">
            <a:spAutoFit/>
          </a:bodyPr>
          <a:lstStyle/>
          <a:p>
            <a:pPr algn="ctr"/>
            <a:r>
              <a:rPr lang="fr-FR" sz="800" b="1" dirty="0"/>
              <a:t>+</a:t>
            </a:r>
            <a:r>
              <a:rPr lang="fr-FR" sz="800" dirty="0"/>
              <a:t> Répartie en présence et distance</a:t>
            </a:r>
          </a:p>
        </p:txBody>
      </p:sp>
      <p:sp>
        <p:nvSpPr>
          <p:cNvPr id="138" name="ZoneTexte 137">
            <a:extLst>
              <a:ext uri="{FF2B5EF4-FFF2-40B4-BE49-F238E27FC236}">
                <a16:creationId xmlns:a16="http://schemas.microsoft.com/office/drawing/2014/main" id="{67028306-EE0E-9233-1A01-B3A13E80C86E}"/>
              </a:ext>
            </a:extLst>
          </p:cNvPr>
          <p:cNvSpPr txBox="1"/>
          <p:nvPr/>
        </p:nvSpPr>
        <p:spPr>
          <a:xfrm rot="3737147">
            <a:off x="10469304" y="2274126"/>
            <a:ext cx="1095072" cy="338554"/>
          </a:xfrm>
          <a:prstGeom prst="rect">
            <a:avLst/>
          </a:prstGeom>
          <a:noFill/>
        </p:spPr>
        <p:txBody>
          <a:bodyPr wrap="square" rtlCol="0">
            <a:spAutoFit/>
          </a:bodyPr>
          <a:lstStyle/>
          <a:p>
            <a:pPr algn="ctr"/>
            <a:r>
              <a:rPr lang="fr-FR" sz="800" b="1" dirty="0"/>
              <a:t>+</a:t>
            </a:r>
            <a:r>
              <a:rPr lang="fr-FR" sz="800" dirty="0"/>
              <a:t> Eval du dispositif </a:t>
            </a:r>
          </a:p>
          <a:p>
            <a:pPr algn="ctr"/>
            <a:r>
              <a:rPr lang="fr-FR" sz="800" dirty="0"/>
              <a:t>et enseignements</a:t>
            </a:r>
          </a:p>
        </p:txBody>
      </p:sp>
      <p:sp>
        <p:nvSpPr>
          <p:cNvPr id="139" name="Ellipse 138">
            <a:extLst>
              <a:ext uri="{FF2B5EF4-FFF2-40B4-BE49-F238E27FC236}">
                <a16:creationId xmlns:a16="http://schemas.microsoft.com/office/drawing/2014/main" id="{B5E27124-232B-1935-725C-66B114EC6796}"/>
              </a:ext>
            </a:extLst>
          </p:cNvPr>
          <p:cNvSpPr/>
          <p:nvPr/>
        </p:nvSpPr>
        <p:spPr>
          <a:xfrm>
            <a:off x="9215099" y="3281896"/>
            <a:ext cx="174596" cy="178580"/>
          </a:xfrm>
          <a:prstGeom prst="ellipse">
            <a:avLst/>
          </a:prstGeom>
          <a:solidFill>
            <a:srgbClr val="0070C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a:solidFill>
                  <a:schemeClr val="bg1"/>
                </a:solidFill>
                <a:effectLst>
                  <a:outerShdw blurRad="38100" dist="38100" dir="2700000" algn="tl">
                    <a:srgbClr val="000000">
                      <a:alpha val="43137"/>
                    </a:srgbClr>
                  </a:outerShdw>
                </a:effectLst>
              </a:rPr>
              <a:t>0</a:t>
            </a:r>
          </a:p>
        </p:txBody>
      </p:sp>
      <p:sp>
        <p:nvSpPr>
          <p:cNvPr id="140" name="Triangle isocèle 139">
            <a:extLst>
              <a:ext uri="{FF2B5EF4-FFF2-40B4-BE49-F238E27FC236}">
                <a16:creationId xmlns:a16="http://schemas.microsoft.com/office/drawing/2014/main" id="{FDAC9990-42AB-5D0D-1EE8-4FD9A191BBCA}"/>
              </a:ext>
            </a:extLst>
          </p:cNvPr>
          <p:cNvSpPr/>
          <p:nvPr/>
        </p:nvSpPr>
        <p:spPr>
          <a:xfrm rot="10800000">
            <a:off x="9217601" y="555182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Triangle isocèle 140">
            <a:extLst>
              <a:ext uri="{FF2B5EF4-FFF2-40B4-BE49-F238E27FC236}">
                <a16:creationId xmlns:a16="http://schemas.microsoft.com/office/drawing/2014/main" id="{49A43FB3-0791-6648-26D9-F9D909D1E79D}"/>
              </a:ext>
            </a:extLst>
          </p:cNvPr>
          <p:cNvSpPr/>
          <p:nvPr/>
        </p:nvSpPr>
        <p:spPr>
          <a:xfrm rot="14573467">
            <a:off x="7221056" y="436851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Triangle isocèle 141">
            <a:extLst>
              <a:ext uri="{FF2B5EF4-FFF2-40B4-BE49-F238E27FC236}">
                <a16:creationId xmlns:a16="http://schemas.microsoft.com/office/drawing/2014/main" id="{EDA6BE73-DC63-0B77-F938-9A12514B5883}"/>
              </a:ext>
            </a:extLst>
          </p:cNvPr>
          <p:cNvSpPr/>
          <p:nvPr/>
        </p:nvSpPr>
        <p:spPr>
          <a:xfrm>
            <a:off x="9213895" y="107373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Triangle isocèle 142">
            <a:extLst>
              <a:ext uri="{FF2B5EF4-FFF2-40B4-BE49-F238E27FC236}">
                <a16:creationId xmlns:a16="http://schemas.microsoft.com/office/drawing/2014/main" id="{43708A2F-0C6E-CCCC-BE26-A64A2869FDF4}"/>
              </a:ext>
            </a:extLst>
          </p:cNvPr>
          <p:cNvSpPr/>
          <p:nvPr/>
        </p:nvSpPr>
        <p:spPr>
          <a:xfrm rot="7427728">
            <a:off x="11123820" y="4435994"/>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4" name="Triangle isocèle 143">
            <a:extLst>
              <a:ext uri="{FF2B5EF4-FFF2-40B4-BE49-F238E27FC236}">
                <a16:creationId xmlns:a16="http://schemas.microsoft.com/office/drawing/2014/main" id="{B8CC0BA8-B65E-7CD0-4EF2-8A04F8B97EBF}"/>
              </a:ext>
            </a:extLst>
          </p:cNvPr>
          <p:cNvSpPr/>
          <p:nvPr/>
        </p:nvSpPr>
        <p:spPr>
          <a:xfrm rot="3582517">
            <a:off x="11161704" y="221066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ZoneTexte 144">
            <a:extLst>
              <a:ext uri="{FF2B5EF4-FFF2-40B4-BE49-F238E27FC236}">
                <a16:creationId xmlns:a16="http://schemas.microsoft.com/office/drawing/2014/main" id="{33E47943-51FB-B86D-C983-DABAC3AC5BC3}"/>
              </a:ext>
            </a:extLst>
          </p:cNvPr>
          <p:cNvSpPr txBox="1"/>
          <p:nvPr/>
        </p:nvSpPr>
        <p:spPr>
          <a:xfrm rot="3703301">
            <a:off x="6907829" y="4185785"/>
            <a:ext cx="1305291" cy="338554"/>
          </a:xfrm>
          <a:prstGeom prst="rect">
            <a:avLst/>
          </a:prstGeom>
          <a:noFill/>
        </p:spPr>
        <p:txBody>
          <a:bodyPr wrap="square" rtlCol="0">
            <a:spAutoFit/>
          </a:bodyPr>
          <a:lstStyle/>
          <a:p>
            <a:pPr algn="ctr"/>
            <a:r>
              <a:rPr lang="fr-FR" sz="800" b="1" dirty="0"/>
              <a:t>+</a:t>
            </a:r>
            <a:r>
              <a:rPr lang="fr-FR" sz="800" dirty="0"/>
              <a:t> un double continuum cohérent et adapté</a:t>
            </a:r>
          </a:p>
        </p:txBody>
      </p:sp>
      <p:sp>
        <p:nvSpPr>
          <p:cNvPr id="146" name="ZoneTexte 145">
            <a:extLst>
              <a:ext uri="{FF2B5EF4-FFF2-40B4-BE49-F238E27FC236}">
                <a16:creationId xmlns:a16="http://schemas.microsoft.com/office/drawing/2014/main" id="{EEDB6DB7-E7CA-0DF2-0AB0-708EDB08DCDE}"/>
              </a:ext>
            </a:extLst>
          </p:cNvPr>
          <p:cNvSpPr txBox="1"/>
          <p:nvPr/>
        </p:nvSpPr>
        <p:spPr>
          <a:xfrm rot="3637549">
            <a:off x="7884057" y="3724392"/>
            <a:ext cx="956386" cy="338554"/>
          </a:xfrm>
          <a:prstGeom prst="rect">
            <a:avLst/>
          </a:prstGeom>
          <a:noFill/>
        </p:spPr>
        <p:txBody>
          <a:bodyPr wrap="square" rtlCol="0">
            <a:spAutoFit/>
          </a:bodyPr>
          <a:lstStyle/>
          <a:p>
            <a:pPr algn="ctr"/>
            <a:r>
              <a:rPr lang="fr-FR" sz="800" dirty="0">
                <a:solidFill>
                  <a:schemeClr val="tx1"/>
                </a:solidFill>
              </a:rPr>
              <a:t> </a:t>
            </a:r>
            <a:r>
              <a:rPr lang="fr-FR" sz="800" b="1" dirty="0">
                <a:solidFill>
                  <a:schemeClr val="tx1"/>
                </a:solidFill>
              </a:rPr>
              <a:t>+</a:t>
            </a:r>
            <a:r>
              <a:rPr lang="fr-FR" sz="800" dirty="0">
                <a:solidFill>
                  <a:schemeClr val="tx1"/>
                </a:solidFill>
              </a:rPr>
              <a:t> MST et besoin</a:t>
            </a:r>
          </a:p>
        </p:txBody>
      </p:sp>
      <p:sp>
        <p:nvSpPr>
          <p:cNvPr id="147" name="Triangle isocèle 146">
            <a:extLst>
              <a:ext uri="{FF2B5EF4-FFF2-40B4-BE49-F238E27FC236}">
                <a16:creationId xmlns:a16="http://schemas.microsoft.com/office/drawing/2014/main" id="{0A5A914D-DBB3-406B-9F05-982EACBBB1F4}"/>
              </a:ext>
            </a:extLst>
          </p:cNvPr>
          <p:cNvSpPr/>
          <p:nvPr/>
        </p:nvSpPr>
        <p:spPr>
          <a:xfrm rot="18344736">
            <a:off x="7331479" y="210852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Ellipse 147">
            <a:extLst>
              <a:ext uri="{FF2B5EF4-FFF2-40B4-BE49-F238E27FC236}">
                <a16:creationId xmlns:a16="http://schemas.microsoft.com/office/drawing/2014/main" id="{D905F559-F963-BE7E-1AF2-3FE1B1319006}"/>
              </a:ext>
            </a:extLst>
          </p:cNvPr>
          <p:cNvSpPr/>
          <p:nvPr/>
        </p:nvSpPr>
        <p:spPr>
          <a:xfrm>
            <a:off x="8561586" y="2646478"/>
            <a:ext cx="1454581" cy="1454581"/>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9" name="Ellipse 148">
            <a:extLst>
              <a:ext uri="{FF2B5EF4-FFF2-40B4-BE49-F238E27FC236}">
                <a16:creationId xmlns:a16="http://schemas.microsoft.com/office/drawing/2014/main" id="{EE9E5A29-DAE9-DADE-F705-E91319B56F70}"/>
              </a:ext>
            </a:extLst>
          </p:cNvPr>
          <p:cNvSpPr/>
          <p:nvPr/>
        </p:nvSpPr>
        <p:spPr>
          <a:xfrm>
            <a:off x="8010684" y="2117190"/>
            <a:ext cx="2547993" cy="2547993"/>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0" name="Ellipse 149">
            <a:extLst>
              <a:ext uri="{FF2B5EF4-FFF2-40B4-BE49-F238E27FC236}">
                <a16:creationId xmlns:a16="http://schemas.microsoft.com/office/drawing/2014/main" id="{3D34FFD4-886A-DE42-2562-564FEFD4608D}"/>
              </a:ext>
            </a:extLst>
          </p:cNvPr>
          <p:cNvSpPr/>
          <p:nvPr/>
        </p:nvSpPr>
        <p:spPr>
          <a:xfrm>
            <a:off x="7559755" y="1655418"/>
            <a:ext cx="3468142" cy="3468142"/>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1" name="ZoneTexte 150">
            <a:extLst>
              <a:ext uri="{FF2B5EF4-FFF2-40B4-BE49-F238E27FC236}">
                <a16:creationId xmlns:a16="http://schemas.microsoft.com/office/drawing/2014/main" id="{CA033ACB-A608-9E70-B76C-784452A8BA50}"/>
              </a:ext>
            </a:extLst>
          </p:cNvPr>
          <p:cNvSpPr txBox="1"/>
          <p:nvPr/>
        </p:nvSpPr>
        <p:spPr>
          <a:xfrm>
            <a:off x="8491936" y="327303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2" name="ZoneTexte 151">
            <a:extLst>
              <a:ext uri="{FF2B5EF4-FFF2-40B4-BE49-F238E27FC236}">
                <a16:creationId xmlns:a16="http://schemas.microsoft.com/office/drawing/2014/main" id="{10A6735C-0456-A032-4B9F-B2D288CA4810}"/>
              </a:ext>
            </a:extLst>
          </p:cNvPr>
          <p:cNvSpPr txBox="1"/>
          <p:nvPr/>
        </p:nvSpPr>
        <p:spPr>
          <a:xfrm>
            <a:off x="9858022" y="325518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3" name="ZoneTexte 152">
            <a:extLst>
              <a:ext uri="{FF2B5EF4-FFF2-40B4-BE49-F238E27FC236}">
                <a16:creationId xmlns:a16="http://schemas.microsoft.com/office/drawing/2014/main" id="{EE221EC2-D2EB-F0E5-DE35-8B7144D7D6A7}"/>
              </a:ext>
            </a:extLst>
          </p:cNvPr>
          <p:cNvSpPr txBox="1"/>
          <p:nvPr/>
        </p:nvSpPr>
        <p:spPr>
          <a:xfrm>
            <a:off x="7944633" y="3246618"/>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4" name="ZoneTexte 153">
            <a:extLst>
              <a:ext uri="{FF2B5EF4-FFF2-40B4-BE49-F238E27FC236}">
                <a16:creationId xmlns:a16="http://schemas.microsoft.com/office/drawing/2014/main" id="{556886E4-D371-5A01-246B-0D0A280FF747}"/>
              </a:ext>
            </a:extLst>
          </p:cNvPr>
          <p:cNvSpPr txBox="1"/>
          <p:nvPr/>
        </p:nvSpPr>
        <p:spPr>
          <a:xfrm>
            <a:off x="7478702"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5" name="ZoneTexte 154">
            <a:extLst>
              <a:ext uri="{FF2B5EF4-FFF2-40B4-BE49-F238E27FC236}">
                <a16:creationId xmlns:a16="http://schemas.microsoft.com/office/drawing/2014/main" id="{E9245011-4066-5680-7D63-FA226FCBE375}"/>
              </a:ext>
            </a:extLst>
          </p:cNvPr>
          <p:cNvSpPr txBox="1"/>
          <p:nvPr/>
        </p:nvSpPr>
        <p:spPr>
          <a:xfrm>
            <a:off x="10428799" y="32487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6" name="ZoneTexte 155">
            <a:extLst>
              <a:ext uri="{FF2B5EF4-FFF2-40B4-BE49-F238E27FC236}">
                <a16:creationId xmlns:a16="http://schemas.microsoft.com/office/drawing/2014/main" id="{F966605F-039F-49D4-A46B-433A9890076B}"/>
              </a:ext>
            </a:extLst>
          </p:cNvPr>
          <p:cNvSpPr txBox="1"/>
          <p:nvPr/>
        </p:nvSpPr>
        <p:spPr>
          <a:xfrm>
            <a:off x="10862863"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7" name="ZoneTexte 156">
            <a:extLst>
              <a:ext uri="{FF2B5EF4-FFF2-40B4-BE49-F238E27FC236}">
                <a16:creationId xmlns:a16="http://schemas.microsoft.com/office/drawing/2014/main" id="{DF3EE42A-E2A0-0B51-E888-B6746E194864}"/>
              </a:ext>
            </a:extLst>
          </p:cNvPr>
          <p:cNvSpPr txBox="1"/>
          <p:nvPr/>
        </p:nvSpPr>
        <p:spPr>
          <a:xfrm>
            <a:off x="8856227" y="2693301"/>
            <a:ext cx="914400" cy="215444"/>
          </a:xfrm>
          <a:prstGeom prst="rect">
            <a:avLst/>
          </a:prstGeom>
          <a:noFill/>
        </p:spPr>
        <p:txBody>
          <a:bodyPr wrap="square" rtlCol="0">
            <a:spAutoFit/>
          </a:bodyPr>
          <a:lstStyle/>
          <a:p>
            <a:pPr algn="ctr"/>
            <a:r>
              <a:rPr lang="fr-FR" sz="800" dirty="0"/>
              <a:t>Transmissive</a:t>
            </a:r>
          </a:p>
        </p:txBody>
      </p:sp>
      <p:sp>
        <p:nvSpPr>
          <p:cNvPr id="158" name="ZoneTexte 157">
            <a:extLst>
              <a:ext uri="{FF2B5EF4-FFF2-40B4-BE49-F238E27FC236}">
                <a16:creationId xmlns:a16="http://schemas.microsoft.com/office/drawing/2014/main" id="{8E69F959-F13C-4805-7EF8-41A4387DF3D1}"/>
              </a:ext>
            </a:extLst>
          </p:cNvPr>
          <p:cNvSpPr txBox="1"/>
          <p:nvPr/>
        </p:nvSpPr>
        <p:spPr>
          <a:xfrm rot="18157365">
            <a:off x="8349675" y="2891472"/>
            <a:ext cx="850430" cy="338554"/>
          </a:xfrm>
          <a:prstGeom prst="rect">
            <a:avLst/>
          </a:prstGeom>
          <a:noFill/>
        </p:spPr>
        <p:txBody>
          <a:bodyPr wrap="square" rtlCol="0">
            <a:spAutoFit/>
          </a:bodyPr>
          <a:lstStyle/>
          <a:p>
            <a:pPr algn="ctr"/>
            <a:r>
              <a:rPr lang="fr-FR" sz="800" dirty="0"/>
              <a:t>Stocker / dématérialiser</a:t>
            </a:r>
            <a:endParaRPr lang="fr-FR" sz="900" dirty="0"/>
          </a:p>
        </p:txBody>
      </p:sp>
      <p:sp>
        <p:nvSpPr>
          <p:cNvPr id="159" name="ZoneTexte 158">
            <a:extLst>
              <a:ext uri="{FF2B5EF4-FFF2-40B4-BE49-F238E27FC236}">
                <a16:creationId xmlns:a16="http://schemas.microsoft.com/office/drawing/2014/main" id="{1C2F24CE-6B7F-7AC4-0442-474E39F051FE}"/>
              </a:ext>
            </a:extLst>
          </p:cNvPr>
          <p:cNvSpPr txBox="1"/>
          <p:nvPr/>
        </p:nvSpPr>
        <p:spPr>
          <a:xfrm>
            <a:off x="6945507"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0" name="ZoneTexte 159">
            <a:extLst>
              <a:ext uri="{FF2B5EF4-FFF2-40B4-BE49-F238E27FC236}">
                <a16:creationId xmlns:a16="http://schemas.microsoft.com/office/drawing/2014/main" id="{E0036BEF-5FA5-4FEE-0539-2550ED795C67}"/>
              </a:ext>
            </a:extLst>
          </p:cNvPr>
          <p:cNvSpPr txBox="1"/>
          <p:nvPr/>
        </p:nvSpPr>
        <p:spPr>
          <a:xfrm>
            <a:off x="11373058"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1" name="ZoneTexte 160">
            <a:extLst>
              <a:ext uri="{FF2B5EF4-FFF2-40B4-BE49-F238E27FC236}">
                <a16:creationId xmlns:a16="http://schemas.microsoft.com/office/drawing/2014/main" id="{897A2FA2-068A-3555-67EA-411FC32744AB}"/>
              </a:ext>
            </a:extLst>
          </p:cNvPr>
          <p:cNvSpPr txBox="1"/>
          <p:nvPr/>
        </p:nvSpPr>
        <p:spPr>
          <a:xfrm>
            <a:off x="8817817" y="3727391"/>
            <a:ext cx="914400" cy="338554"/>
          </a:xfrm>
          <a:prstGeom prst="rect">
            <a:avLst/>
          </a:prstGeom>
          <a:noFill/>
        </p:spPr>
        <p:txBody>
          <a:bodyPr wrap="square" rtlCol="0">
            <a:spAutoFit/>
          </a:bodyPr>
          <a:lstStyle/>
          <a:p>
            <a:pPr algn="ctr"/>
            <a:r>
              <a:rPr lang="fr-FR" sz="800" dirty="0"/>
              <a:t>Assistance par présentation</a:t>
            </a:r>
          </a:p>
        </p:txBody>
      </p:sp>
      <p:sp>
        <p:nvSpPr>
          <p:cNvPr id="162" name="ZoneTexte 161">
            <a:extLst>
              <a:ext uri="{FF2B5EF4-FFF2-40B4-BE49-F238E27FC236}">
                <a16:creationId xmlns:a16="http://schemas.microsoft.com/office/drawing/2014/main" id="{1C744C07-2A57-F598-1905-9E6D3BED968B}"/>
              </a:ext>
            </a:extLst>
          </p:cNvPr>
          <p:cNvSpPr txBox="1"/>
          <p:nvPr/>
        </p:nvSpPr>
        <p:spPr>
          <a:xfrm rot="3715858">
            <a:off x="9452625" y="2906894"/>
            <a:ext cx="785631" cy="338554"/>
          </a:xfrm>
          <a:prstGeom prst="rect">
            <a:avLst/>
          </a:prstGeom>
          <a:noFill/>
        </p:spPr>
        <p:txBody>
          <a:bodyPr wrap="square" rtlCol="0">
            <a:spAutoFit/>
          </a:bodyPr>
          <a:lstStyle/>
          <a:p>
            <a:pPr algn="ctr"/>
            <a:r>
              <a:rPr lang="fr-FR" sz="800" dirty="0"/>
              <a:t>Certificative &amp; sommative</a:t>
            </a:r>
          </a:p>
        </p:txBody>
      </p:sp>
      <p:sp>
        <p:nvSpPr>
          <p:cNvPr id="163" name="ZoneTexte 162">
            <a:extLst>
              <a:ext uri="{FF2B5EF4-FFF2-40B4-BE49-F238E27FC236}">
                <a16:creationId xmlns:a16="http://schemas.microsoft.com/office/drawing/2014/main" id="{E7FCA70F-EC0F-00CE-9C65-8C766E6A7746}"/>
              </a:ext>
            </a:extLst>
          </p:cNvPr>
          <p:cNvSpPr txBox="1"/>
          <p:nvPr/>
        </p:nvSpPr>
        <p:spPr>
          <a:xfrm rot="3630084">
            <a:off x="8341625" y="3492308"/>
            <a:ext cx="914400" cy="338554"/>
          </a:xfrm>
          <a:prstGeom prst="rect">
            <a:avLst/>
          </a:prstGeom>
          <a:noFill/>
        </p:spPr>
        <p:txBody>
          <a:bodyPr wrap="square" rtlCol="0">
            <a:spAutoFit/>
          </a:bodyPr>
          <a:lstStyle/>
          <a:p>
            <a:pPr algn="ctr"/>
            <a:r>
              <a:rPr lang="fr-FR" sz="800" dirty="0"/>
              <a:t> Simple</a:t>
            </a:r>
            <a:br>
              <a:rPr lang="fr-FR" sz="800" dirty="0"/>
            </a:br>
            <a:r>
              <a:rPr lang="fr-FR" sz="800" dirty="0"/>
              <a:t>Juxtaposition</a:t>
            </a:r>
          </a:p>
        </p:txBody>
      </p:sp>
      <p:sp>
        <p:nvSpPr>
          <p:cNvPr id="164" name="ZoneTexte 163">
            <a:extLst>
              <a:ext uri="{FF2B5EF4-FFF2-40B4-BE49-F238E27FC236}">
                <a16:creationId xmlns:a16="http://schemas.microsoft.com/office/drawing/2014/main" id="{B764D06C-F541-5BBE-4217-5BCB2078D463}"/>
              </a:ext>
            </a:extLst>
          </p:cNvPr>
          <p:cNvSpPr txBox="1"/>
          <p:nvPr/>
        </p:nvSpPr>
        <p:spPr>
          <a:xfrm>
            <a:off x="8831446" y="2283131"/>
            <a:ext cx="914400" cy="215444"/>
          </a:xfrm>
          <a:prstGeom prst="rect">
            <a:avLst/>
          </a:prstGeom>
          <a:noFill/>
        </p:spPr>
        <p:txBody>
          <a:bodyPr wrap="square" rtlCol="0">
            <a:spAutoFit/>
          </a:bodyPr>
          <a:lstStyle/>
          <a:p>
            <a:pPr algn="ctr"/>
            <a:r>
              <a:rPr lang="fr-FR" sz="800" dirty="0"/>
              <a:t>Individualiste</a:t>
            </a:r>
          </a:p>
        </p:txBody>
      </p:sp>
      <p:sp>
        <p:nvSpPr>
          <p:cNvPr id="165" name="ZoneTexte 164">
            <a:extLst>
              <a:ext uri="{FF2B5EF4-FFF2-40B4-BE49-F238E27FC236}">
                <a16:creationId xmlns:a16="http://schemas.microsoft.com/office/drawing/2014/main" id="{FF117895-A783-07CA-14A4-7AC658121716}"/>
              </a:ext>
            </a:extLst>
          </p:cNvPr>
          <p:cNvSpPr txBox="1"/>
          <p:nvPr/>
        </p:nvSpPr>
        <p:spPr>
          <a:xfrm>
            <a:off x="8823719" y="1359612"/>
            <a:ext cx="914400" cy="215444"/>
          </a:xfrm>
          <a:prstGeom prst="rect">
            <a:avLst/>
          </a:prstGeom>
          <a:noFill/>
        </p:spPr>
        <p:txBody>
          <a:bodyPr wrap="square" rtlCol="0">
            <a:spAutoFit/>
          </a:bodyPr>
          <a:lstStyle/>
          <a:p>
            <a:pPr algn="ctr"/>
            <a:r>
              <a:rPr lang="fr-FR" sz="800" dirty="0"/>
              <a:t>Mixte</a:t>
            </a:r>
          </a:p>
        </p:txBody>
      </p:sp>
      <p:sp>
        <p:nvSpPr>
          <p:cNvPr id="166" name="ZoneTexte 165">
            <a:extLst>
              <a:ext uri="{FF2B5EF4-FFF2-40B4-BE49-F238E27FC236}">
                <a16:creationId xmlns:a16="http://schemas.microsoft.com/office/drawing/2014/main" id="{9686AEBD-F3D3-A2DD-28BD-2B06B3FBB31F}"/>
              </a:ext>
            </a:extLst>
          </p:cNvPr>
          <p:cNvSpPr txBox="1"/>
          <p:nvPr/>
        </p:nvSpPr>
        <p:spPr>
          <a:xfrm rot="18131647">
            <a:off x="10000361" y="4013372"/>
            <a:ext cx="1264473" cy="338554"/>
          </a:xfrm>
          <a:prstGeom prst="rect">
            <a:avLst/>
          </a:prstGeom>
          <a:noFill/>
        </p:spPr>
        <p:txBody>
          <a:bodyPr wrap="square" rtlCol="0">
            <a:spAutoFit/>
          </a:bodyPr>
          <a:lstStyle/>
          <a:p>
            <a:pPr algn="ctr"/>
            <a:r>
              <a:rPr lang="fr-FR" sz="800" b="1" dirty="0"/>
              <a:t>+</a:t>
            </a:r>
            <a:r>
              <a:rPr lang="fr-FR" sz="800" dirty="0"/>
              <a:t> Choix des modalités pour suivre le cours</a:t>
            </a:r>
          </a:p>
        </p:txBody>
      </p:sp>
      <p:sp>
        <p:nvSpPr>
          <p:cNvPr id="167" name="Ellipse 166">
            <a:extLst>
              <a:ext uri="{FF2B5EF4-FFF2-40B4-BE49-F238E27FC236}">
                <a16:creationId xmlns:a16="http://schemas.microsoft.com/office/drawing/2014/main" id="{1DB7CC57-FBFB-1922-399E-C40729D92247}"/>
              </a:ext>
            </a:extLst>
          </p:cNvPr>
          <p:cNvSpPr/>
          <p:nvPr/>
        </p:nvSpPr>
        <p:spPr>
          <a:xfrm>
            <a:off x="9262610" y="196524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8" name="Ellipse 167">
            <a:extLst>
              <a:ext uri="{FF2B5EF4-FFF2-40B4-BE49-F238E27FC236}">
                <a16:creationId xmlns:a16="http://schemas.microsoft.com/office/drawing/2014/main" id="{7C7C32AA-67AB-E1C1-B6E0-637575D622DA}"/>
              </a:ext>
            </a:extLst>
          </p:cNvPr>
          <p:cNvSpPr/>
          <p:nvPr/>
        </p:nvSpPr>
        <p:spPr>
          <a:xfrm>
            <a:off x="9262610" y="24668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Ellipse 168">
            <a:extLst>
              <a:ext uri="{FF2B5EF4-FFF2-40B4-BE49-F238E27FC236}">
                <a16:creationId xmlns:a16="http://schemas.microsoft.com/office/drawing/2014/main" id="{2C6D8AC4-189C-9A2A-3047-F03293C1E8F1}"/>
              </a:ext>
            </a:extLst>
          </p:cNvPr>
          <p:cNvSpPr/>
          <p:nvPr/>
        </p:nvSpPr>
        <p:spPr>
          <a:xfrm>
            <a:off x="9249225" y="289965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0" name="Ellipse 169">
            <a:extLst>
              <a:ext uri="{FF2B5EF4-FFF2-40B4-BE49-F238E27FC236}">
                <a16:creationId xmlns:a16="http://schemas.microsoft.com/office/drawing/2014/main" id="{E6F2415A-634D-1318-FF36-E2214DF6F250}"/>
              </a:ext>
            </a:extLst>
          </p:cNvPr>
          <p:cNvSpPr/>
          <p:nvPr/>
        </p:nvSpPr>
        <p:spPr>
          <a:xfrm>
            <a:off x="9262610" y="153661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Ellipse 170">
            <a:extLst>
              <a:ext uri="{FF2B5EF4-FFF2-40B4-BE49-F238E27FC236}">
                <a16:creationId xmlns:a16="http://schemas.microsoft.com/office/drawing/2014/main" id="{94C30397-ACE1-F43B-9A43-72C4D126854D}"/>
              </a:ext>
            </a:extLst>
          </p:cNvPr>
          <p:cNvSpPr/>
          <p:nvPr/>
        </p:nvSpPr>
        <p:spPr>
          <a:xfrm>
            <a:off x="9265418" y="37310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2" name="Ellipse 171">
            <a:extLst>
              <a:ext uri="{FF2B5EF4-FFF2-40B4-BE49-F238E27FC236}">
                <a16:creationId xmlns:a16="http://schemas.microsoft.com/office/drawing/2014/main" id="{057C9DF9-D9E1-5914-39D4-A4FDFAD3286A}"/>
              </a:ext>
            </a:extLst>
          </p:cNvPr>
          <p:cNvSpPr/>
          <p:nvPr/>
        </p:nvSpPr>
        <p:spPr>
          <a:xfrm>
            <a:off x="9262610" y="41972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3" name="Ellipse 172">
            <a:extLst>
              <a:ext uri="{FF2B5EF4-FFF2-40B4-BE49-F238E27FC236}">
                <a16:creationId xmlns:a16="http://schemas.microsoft.com/office/drawing/2014/main" id="{96CA05E4-47E6-711E-6A3A-716A14F762E3}"/>
              </a:ext>
            </a:extLst>
          </p:cNvPr>
          <p:cNvSpPr/>
          <p:nvPr/>
        </p:nvSpPr>
        <p:spPr>
          <a:xfrm>
            <a:off x="9259435" y="51878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4" name="Ellipse 173">
            <a:extLst>
              <a:ext uri="{FF2B5EF4-FFF2-40B4-BE49-F238E27FC236}">
                <a16:creationId xmlns:a16="http://schemas.microsoft.com/office/drawing/2014/main" id="{2AF0AF50-8B76-6752-3279-95CEB131E3DE}"/>
              </a:ext>
            </a:extLst>
          </p:cNvPr>
          <p:cNvSpPr/>
          <p:nvPr/>
        </p:nvSpPr>
        <p:spPr>
          <a:xfrm>
            <a:off x="9256260" y="47147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5" name="Ellipse 174">
            <a:extLst>
              <a:ext uri="{FF2B5EF4-FFF2-40B4-BE49-F238E27FC236}">
                <a16:creationId xmlns:a16="http://schemas.microsoft.com/office/drawing/2014/main" id="{3386EAD5-1FFF-62ED-0A79-FE91A7385256}"/>
              </a:ext>
            </a:extLst>
          </p:cNvPr>
          <p:cNvSpPr/>
          <p:nvPr/>
        </p:nvSpPr>
        <p:spPr>
          <a:xfrm>
            <a:off x="9701839" y="312516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6" name="Ellipse 175">
            <a:extLst>
              <a:ext uri="{FF2B5EF4-FFF2-40B4-BE49-F238E27FC236}">
                <a16:creationId xmlns:a16="http://schemas.microsoft.com/office/drawing/2014/main" id="{B54A77A1-1670-2E8B-D888-AABBA5FC52F7}"/>
              </a:ext>
            </a:extLst>
          </p:cNvPr>
          <p:cNvSpPr/>
          <p:nvPr/>
        </p:nvSpPr>
        <p:spPr>
          <a:xfrm>
            <a:off x="10029111" y="293573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7" name="Ellipse 176">
            <a:extLst>
              <a:ext uri="{FF2B5EF4-FFF2-40B4-BE49-F238E27FC236}">
                <a16:creationId xmlns:a16="http://schemas.microsoft.com/office/drawing/2014/main" id="{FBE0FBEB-1D6A-CFBF-5A56-6FAC4D706C0B}"/>
              </a:ext>
            </a:extLst>
          </p:cNvPr>
          <p:cNvSpPr/>
          <p:nvPr/>
        </p:nvSpPr>
        <p:spPr>
          <a:xfrm>
            <a:off x="10476751" y="269633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8" name="Ellipse 177">
            <a:extLst>
              <a:ext uri="{FF2B5EF4-FFF2-40B4-BE49-F238E27FC236}">
                <a16:creationId xmlns:a16="http://schemas.microsoft.com/office/drawing/2014/main" id="{5FB5633C-24B1-8970-7B6B-5370C6347FD0}"/>
              </a:ext>
            </a:extLst>
          </p:cNvPr>
          <p:cNvSpPr/>
          <p:nvPr/>
        </p:nvSpPr>
        <p:spPr>
          <a:xfrm>
            <a:off x="10850704" y="248975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9" name="Ellipse 178">
            <a:extLst>
              <a:ext uri="{FF2B5EF4-FFF2-40B4-BE49-F238E27FC236}">
                <a16:creationId xmlns:a16="http://schemas.microsoft.com/office/drawing/2014/main" id="{F321C4D1-A409-07BC-6CA7-5FA9BD66BB29}"/>
              </a:ext>
            </a:extLst>
          </p:cNvPr>
          <p:cNvSpPr/>
          <p:nvPr/>
        </p:nvSpPr>
        <p:spPr>
          <a:xfrm>
            <a:off x="9627477" y="356104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0" name="Ellipse 179">
            <a:extLst>
              <a:ext uri="{FF2B5EF4-FFF2-40B4-BE49-F238E27FC236}">
                <a16:creationId xmlns:a16="http://schemas.microsoft.com/office/drawing/2014/main" id="{C308DB84-B6E5-5EFD-F07C-A07A05B718B1}"/>
              </a:ext>
            </a:extLst>
          </p:cNvPr>
          <p:cNvSpPr/>
          <p:nvPr/>
        </p:nvSpPr>
        <p:spPr>
          <a:xfrm>
            <a:off x="10443886" y="405534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1" name="Ellipse 180">
            <a:extLst>
              <a:ext uri="{FF2B5EF4-FFF2-40B4-BE49-F238E27FC236}">
                <a16:creationId xmlns:a16="http://schemas.microsoft.com/office/drawing/2014/main" id="{3935F6DC-B87C-15A8-605D-516DAB77CEBD}"/>
              </a:ext>
            </a:extLst>
          </p:cNvPr>
          <p:cNvSpPr/>
          <p:nvPr/>
        </p:nvSpPr>
        <p:spPr>
          <a:xfrm>
            <a:off x="9999016" y="378931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2" name="Ellipse 181">
            <a:extLst>
              <a:ext uri="{FF2B5EF4-FFF2-40B4-BE49-F238E27FC236}">
                <a16:creationId xmlns:a16="http://schemas.microsoft.com/office/drawing/2014/main" id="{96BD91D9-6738-AA5B-A5B6-F7C912234E92}"/>
              </a:ext>
            </a:extLst>
          </p:cNvPr>
          <p:cNvSpPr/>
          <p:nvPr/>
        </p:nvSpPr>
        <p:spPr>
          <a:xfrm>
            <a:off x="10854969" y="430697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3" name="Ellipse 182">
            <a:extLst>
              <a:ext uri="{FF2B5EF4-FFF2-40B4-BE49-F238E27FC236}">
                <a16:creationId xmlns:a16="http://schemas.microsoft.com/office/drawing/2014/main" id="{C62DC951-2835-71CB-F431-41877B77B0CB}"/>
              </a:ext>
            </a:extLst>
          </p:cNvPr>
          <p:cNvSpPr/>
          <p:nvPr/>
        </p:nvSpPr>
        <p:spPr>
          <a:xfrm>
            <a:off x="8911323" y="355280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Ellipse 183">
            <a:extLst>
              <a:ext uri="{FF2B5EF4-FFF2-40B4-BE49-F238E27FC236}">
                <a16:creationId xmlns:a16="http://schemas.microsoft.com/office/drawing/2014/main" id="{F7F823EE-BD03-98A2-1F93-3E9A086B731C}"/>
              </a:ext>
            </a:extLst>
          </p:cNvPr>
          <p:cNvSpPr/>
          <p:nvPr/>
        </p:nvSpPr>
        <p:spPr>
          <a:xfrm>
            <a:off x="8548930" y="37473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 name="Ellipse 184">
            <a:extLst>
              <a:ext uri="{FF2B5EF4-FFF2-40B4-BE49-F238E27FC236}">
                <a16:creationId xmlns:a16="http://schemas.microsoft.com/office/drawing/2014/main" id="{554F86FE-0809-0A58-1C74-86D42F33768F}"/>
              </a:ext>
            </a:extLst>
          </p:cNvPr>
          <p:cNvSpPr/>
          <p:nvPr/>
        </p:nvSpPr>
        <p:spPr>
          <a:xfrm>
            <a:off x="8094838" y="400227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Ellipse 185">
            <a:extLst>
              <a:ext uri="{FF2B5EF4-FFF2-40B4-BE49-F238E27FC236}">
                <a16:creationId xmlns:a16="http://schemas.microsoft.com/office/drawing/2014/main" id="{DE995EDE-0692-1F8D-3649-44FC2863490D}"/>
              </a:ext>
            </a:extLst>
          </p:cNvPr>
          <p:cNvSpPr/>
          <p:nvPr/>
        </p:nvSpPr>
        <p:spPr>
          <a:xfrm>
            <a:off x="7662319" y="423468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7" name="Ellipse 186">
            <a:extLst>
              <a:ext uri="{FF2B5EF4-FFF2-40B4-BE49-F238E27FC236}">
                <a16:creationId xmlns:a16="http://schemas.microsoft.com/office/drawing/2014/main" id="{0347974C-5819-60E7-5344-FB3BFA601BA9}"/>
              </a:ext>
            </a:extLst>
          </p:cNvPr>
          <p:cNvSpPr/>
          <p:nvPr/>
        </p:nvSpPr>
        <p:spPr>
          <a:xfrm>
            <a:off x="8877387" y="309966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8" name="Ellipse 187">
            <a:extLst>
              <a:ext uri="{FF2B5EF4-FFF2-40B4-BE49-F238E27FC236}">
                <a16:creationId xmlns:a16="http://schemas.microsoft.com/office/drawing/2014/main" id="{B77AE829-4440-ABFC-A239-CC4B0619B19A}"/>
              </a:ext>
            </a:extLst>
          </p:cNvPr>
          <p:cNvSpPr/>
          <p:nvPr/>
        </p:nvSpPr>
        <p:spPr>
          <a:xfrm>
            <a:off x="8538204" y="289504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9" name="Ellipse 188">
            <a:extLst>
              <a:ext uri="{FF2B5EF4-FFF2-40B4-BE49-F238E27FC236}">
                <a16:creationId xmlns:a16="http://schemas.microsoft.com/office/drawing/2014/main" id="{5D25BA88-35BE-623D-4A0E-E7FE126BA337}"/>
              </a:ext>
            </a:extLst>
          </p:cNvPr>
          <p:cNvSpPr/>
          <p:nvPr/>
        </p:nvSpPr>
        <p:spPr>
          <a:xfrm>
            <a:off x="8136783" y="26475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0" name="Ellipse 189">
            <a:extLst>
              <a:ext uri="{FF2B5EF4-FFF2-40B4-BE49-F238E27FC236}">
                <a16:creationId xmlns:a16="http://schemas.microsoft.com/office/drawing/2014/main" id="{79889FF6-6175-F14B-E48C-EFD4E2CBDC4F}"/>
              </a:ext>
            </a:extLst>
          </p:cNvPr>
          <p:cNvSpPr/>
          <p:nvPr/>
        </p:nvSpPr>
        <p:spPr>
          <a:xfrm>
            <a:off x="7739275" y="240702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1" name="ZoneTexte 190">
            <a:extLst>
              <a:ext uri="{FF2B5EF4-FFF2-40B4-BE49-F238E27FC236}">
                <a16:creationId xmlns:a16="http://schemas.microsoft.com/office/drawing/2014/main" id="{B5B9FDAE-7E1B-18EE-E65B-15E72C5BD372}"/>
              </a:ext>
            </a:extLst>
          </p:cNvPr>
          <p:cNvSpPr txBox="1"/>
          <p:nvPr/>
        </p:nvSpPr>
        <p:spPr>
          <a:xfrm>
            <a:off x="9206477" y="2588174"/>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2" name="ZoneTexte 191">
            <a:extLst>
              <a:ext uri="{FF2B5EF4-FFF2-40B4-BE49-F238E27FC236}">
                <a16:creationId xmlns:a16="http://schemas.microsoft.com/office/drawing/2014/main" id="{CF7C8B64-7033-E630-B0C7-E1CCE5E9491B}"/>
              </a:ext>
            </a:extLst>
          </p:cNvPr>
          <p:cNvSpPr txBox="1"/>
          <p:nvPr/>
        </p:nvSpPr>
        <p:spPr>
          <a:xfrm>
            <a:off x="9206477" y="20787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3" name="ZoneTexte 192">
            <a:extLst>
              <a:ext uri="{FF2B5EF4-FFF2-40B4-BE49-F238E27FC236}">
                <a16:creationId xmlns:a16="http://schemas.microsoft.com/office/drawing/2014/main" id="{C5583F0B-F0EF-D873-82B6-3D4BD99D2B98}"/>
              </a:ext>
            </a:extLst>
          </p:cNvPr>
          <p:cNvSpPr txBox="1"/>
          <p:nvPr/>
        </p:nvSpPr>
        <p:spPr>
          <a:xfrm>
            <a:off x="9206477" y="16120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4" name="ZoneTexte 193">
            <a:extLst>
              <a:ext uri="{FF2B5EF4-FFF2-40B4-BE49-F238E27FC236}">
                <a16:creationId xmlns:a16="http://schemas.microsoft.com/office/drawing/2014/main" id="{34DB4E4A-EDA9-9DE5-68B6-FACC35913A5A}"/>
              </a:ext>
            </a:extLst>
          </p:cNvPr>
          <p:cNvSpPr txBox="1"/>
          <p:nvPr/>
        </p:nvSpPr>
        <p:spPr>
          <a:xfrm>
            <a:off x="9206477" y="123150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5" name="ZoneTexte 194">
            <a:extLst>
              <a:ext uri="{FF2B5EF4-FFF2-40B4-BE49-F238E27FC236}">
                <a16:creationId xmlns:a16="http://schemas.microsoft.com/office/drawing/2014/main" id="{B0002679-0BDF-E4D6-4C0E-AAF3056100D5}"/>
              </a:ext>
            </a:extLst>
          </p:cNvPr>
          <p:cNvSpPr txBox="1"/>
          <p:nvPr/>
        </p:nvSpPr>
        <p:spPr>
          <a:xfrm>
            <a:off x="9206477" y="393122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6" name="ZoneTexte 195">
            <a:extLst>
              <a:ext uri="{FF2B5EF4-FFF2-40B4-BE49-F238E27FC236}">
                <a16:creationId xmlns:a16="http://schemas.microsoft.com/office/drawing/2014/main" id="{59071233-B743-A0B8-941F-4CCB57B3A958}"/>
              </a:ext>
            </a:extLst>
          </p:cNvPr>
          <p:cNvSpPr txBox="1"/>
          <p:nvPr/>
        </p:nvSpPr>
        <p:spPr>
          <a:xfrm>
            <a:off x="9206477" y="44759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7" name="ZoneTexte 196">
            <a:extLst>
              <a:ext uri="{FF2B5EF4-FFF2-40B4-BE49-F238E27FC236}">
                <a16:creationId xmlns:a16="http://schemas.microsoft.com/office/drawing/2014/main" id="{7381B5FB-5A34-9A7C-CEE4-2BE362BCBE96}"/>
              </a:ext>
            </a:extLst>
          </p:cNvPr>
          <p:cNvSpPr txBox="1"/>
          <p:nvPr/>
        </p:nvSpPr>
        <p:spPr>
          <a:xfrm>
            <a:off x="9206477" y="4944830"/>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8" name="ZoneTexte 197">
            <a:extLst>
              <a:ext uri="{FF2B5EF4-FFF2-40B4-BE49-F238E27FC236}">
                <a16:creationId xmlns:a16="http://schemas.microsoft.com/office/drawing/2014/main" id="{3B0E7AA6-C633-1C54-258A-D0FB4DDDDF6A}"/>
              </a:ext>
            </a:extLst>
          </p:cNvPr>
          <p:cNvSpPr txBox="1"/>
          <p:nvPr/>
        </p:nvSpPr>
        <p:spPr>
          <a:xfrm>
            <a:off x="9206477" y="538000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9" name="Rectangle 198">
            <a:extLst>
              <a:ext uri="{FF2B5EF4-FFF2-40B4-BE49-F238E27FC236}">
                <a16:creationId xmlns:a16="http://schemas.microsoft.com/office/drawing/2014/main" id="{A683973A-5926-68F5-8102-8B5C1FB20D59}"/>
              </a:ext>
            </a:extLst>
          </p:cNvPr>
          <p:cNvSpPr/>
          <p:nvPr/>
        </p:nvSpPr>
        <p:spPr>
          <a:xfrm rot="16200000">
            <a:off x="5522014" y="2824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0" name="Rectangle 199">
            <a:extLst>
              <a:ext uri="{FF2B5EF4-FFF2-40B4-BE49-F238E27FC236}">
                <a16:creationId xmlns:a16="http://schemas.microsoft.com/office/drawing/2014/main" id="{6A7CE513-76A4-749C-64B3-E50977AD172C}"/>
              </a:ext>
            </a:extLst>
          </p:cNvPr>
          <p:cNvSpPr/>
          <p:nvPr/>
        </p:nvSpPr>
        <p:spPr>
          <a:xfrm rot="12476138">
            <a:off x="6624384" y="471439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1" name="Rectangle 200">
            <a:extLst>
              <a:ext uri="{FF2B5EF4-FFF2-40B4-BE49-F238E27FC236}">
                <a16:creationId xmlns:a16="http://schemas.microsoft.com/office/drawing/2014/main" id="{CE258DCD-9729-F569-C7A7-5FF46606C948}"/>
              </a:ext>
            </a:extLst>
          </p:cNvPr>
          <p:cNvSpPr/>
          <p:nvPr/>
        </p:nvSpPr>
        <p:spPr>
          <a:xfrm rot="20017610">
            <a:off x="6634562" y="117576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2" name="Rectangle 201">
            <a:extLst>
              <a:ext uri="{FF2B5EF4-FFF2-40B4-BE49-F238E27FC236}">
                <a16:creationId xmlns:a16="http://schemas.microsoft.com/office/drawing/2014/main" id="{48A31902-B67D-1C7B-05E3-F17B424465FF}"/>
              </a:ext>
            </a:extLst>
          </p:cNvPr>
          <p:cNvSpPr/>
          <p:nvPr/>
        </p:nvSpPr>
        <p:spPr>
          <a:xfrm rot="2191118">
            <a:off x="8742308" y="124493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3" name="Rectangle 202">
            <a:extLst>
              <a:ext uri="{FF2B5EF4-FFF2-40B4-BE49-F238E27FC236}">
                <a16:creationId xmlns:a16="http://schemas.microsoft.com/office/drawing/2014/main" id="{FA09D361-340A-CD7F-372D-97F4759E6CAD}"/>
              </a:ext>
            </a:extLst>
          </p:cNvPr>
          <p:cNvSpPr/>
          <p:nvPr/>
        </p:nvSpPr>
        <p:spPr>
          <a:xfrm rot="8785376">
            <a:off x="8706358" y="468134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4" name="Rectangle 203">
            <a:extLst>
              <a:ext uri="{FF2B5EF4-FFF2-40B4-BE49-F238E27FC236}">
                <a16:creationId xmlns:a16="http://schemas.microsoft.com/office/drawing/2014/main" id="{94512ED5-3984-2757-B604-2F00E071BD0B}"/>
              </a:ext>
            </a:extLst>
          </p:cNvPr>
          <p:cNvSpPr/>
          <p:nvPr/>
        </p:nvSpPr>
        <p:spPr>
          <a:xfrm rot="5400000">
            <a:off x="9612631" y="2936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Tree>
    <p:extLst>
      <p:ext uri="{BB962C8B-B14F-4D97-AF65-F5344CB8AC3E}">
        <p14:creationId xmlns:p14="http://schemas.microsoft.com/office/powerpoint/2010/main" val="251557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ectangle 204">
            <a:extLst>
              <a:ext uri="{FF2B5EF4-FFF2-40B4-BE49-F238E27FC236}">
                <a16:creationId xmlns:a16="http://schemas.microsoft.com/office/drawing/2014/main" id="{474CA048-F020-3582-BD23-428FF44BBE94}"/>
              </a:ext>
            </a:extLst>
          </p:cNvPr>
          <p:cNvSpPr/>
          <p:nvPr/>
        </p:nvSpPr>
        <p:spPr>
          <a:xfrm>
            <a:off x="0" y="0"/>
            <a:ext cx="1220743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6" name="Tableau 72">
            <a:extLst>
              <a:ext uri="{FF2B5EF4-FFF2-40B4-BE49-F238E27FC236}">
                <a16:creationId xmlns:a16="http://schemas.microsoft.com/office/drawing/2014/main" id="{82E00774-6245-891A-D870-6CEF29EC4E94}"/>
              </a:ext>
            </a:extLst>
          </p:cNvPr>
          <p:cNvGraphicFramePr>
            <a:graphicFrameLocks noGrp="1"/>
          </p:cNvGraphicFramePr>
          <p:nvPr>
            <p:extLst>
              <p:ext uri="{D42A27DB-BD31-4B8C-83A1-F6EECF244321}">
                <p14:modId xmlns:p14="http://schemas.microsoft.com/office/powerpoint/2010/main" val="409283350"/>
              </p:ext>
            </p:extLst>
          </p:nvPr>
        </p:nvGraphicFramePr>
        <p:xfrm>
          <a:off x="123244" y="4122421"/>
          <a:ext cx="6506776" cy="2369820"/>
        </p:xfrm>
        <a:graphic>
          <a:graphicData uri="http://schemas.openxmlformats.org/drawingml/2006/table">
            <a:tbl>
              <a:tblPr firstRow="1" bandRow="1">
                <a:tableStyleId>{7DF18680-E054-41AD-8BC1-D1AEF772440D}</a:tableStyleId>
              </a:tblPr>
              <a:tblGrid>
                <a:gridCol w="6506776">
                  <a:extLst>
                    <a:ext uri="{9D8B030D-6E8A-4147-A177-3AD203B41FA5}">
                      <a16:colId xmlns:a16="http://schemas.microsoft.com/office/drawing/2014/main" val="1050042763"/>
                    </a:ext>
                  </a:extLst>
                </a:gridCol>
              </a:tblGrid>
              <a:tr h="24304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Quels éléments relatifs à vos/votre approche(s) pédagogique(s) souhaitez vous considérer  au regard de votre choix de design ?</a:t>
                      </a:r>
                    </a:p>
                  </a:txBody>
                  <a:tcPr anchor="ctr">
                    <a:solidFill>
                      <a:schemeClr val="bg1">
                        <a:lumMod val="85000"/>
                      </a:schemeClr>
                    </a:solidFill>
                  </a:tcPr>
                </a:tc>
                <a:extLst>
                  <a:ext uri="{0D108BD9-81ED-4DB2-BD59-A6C34878D82A}">
                    <a16:rowId xmlns:a16="http://schemas.microsoft.com/office/drawing/2014/main" val="4083504194"/>
                  </a:ext>
                </a:extLst>
              </a:tr>
              <a:tr h="703825">
                <a:tc>
                  <a:txBody>
                    <a:bodyPr/>
                    <a:lstStyle/>
                    <a:p>
                      <a:pPr marL="171450" indent="-171450">
                        <a:buFontTx/>
                        <a:buChar char="-"/>
                      </a:pPr>
                      <a:endParaRPr lang="fr-FR" sz="1050" i="1" dirty="0">
                        <a:solidFill>
                          <a:schemeClr val="bg1">
                            <a:lumMod val="50000"/>
                          </a:schemeClr>
                        </a:solidFill>
                      </a:endParaRP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txBody>
                  <a:tcPr>
                    <a:solidFill>
                      <a:schemeClr val="accent3">
                        <a:lumMod val="20000"/>
                        <a:lumOff val="80000"/>
                      </a:schemeClr>
                    </a:solidFill>
                  </a:tcPr>
                </a:tc>
                <a:extLst>
                  <a:ext uri="{0D108BD9-81ED-4DB2-BD59-A6C34878D82A}">
                    <a16:rowId xmlns:a16="http://schemas.microsoft.com/office/drawing/2014/main" val="1012321531"/>
                  </a:ext>
                </a:extLst>
              </a:tr>
            </a:tbl>
          </a:graphicData>
        </a:graphic>
      </p:graphicFrame>
      <p:sp>
        <p:nvSpPr>
          <p:cNvPr id="72" name="ZoneTexte 71">
            <a:extLst>
              <a:ext uri="{FF2B5EF4-FFF2-40B4-BE49-F238E27FC236}">
                <a16:creationId xmlns:a16="http://schemas.microsoft.com/office/drawing/2014/main" id="{4E0FB4E8-B8C5-9923-E10E-124D5773BC2F}"/>
              </a:ext>
            </a:extLst>
          </p:cNvPr>
          <p:cNvSpPr txBox="1"/>
          <p:nvPr/>
        </p:nvSpPr>
        <p:spPr>
          <a:xfrm>
            <a:off x="2480" y="6606899"/>
            <a:ext cx="6900757" cy="253916"/>
          </a:xfrm>
          <a:prstGeom prst="rect">
            <a:avLst/>
          </a:prstGeom>
          <a:solidFill>
            <a:schemeClr val="tx1"/>
          </a:solidFill>
          <a:ln>
            <a:noFill/>
          </a:ln>
        </p:spPr>
        <p:txBody>
          <a:bodyPr wrap="square" rtlCol="0">
            <a:spAutoFit/>
          </a:bodyPr>
          <a:lstStyle/>
          <a:p>
            <a:r>
              <a:rPr lang="fr-FR" sz="1050" i="1" dirty="0">
                <a:solidFill>
                  <a:schemeClr val="bg1">
                    <a:lumMod val="75000"/>
                  </a:schemeClr>
                </a:solidFill>
              </a:rPr>
              <a:t>Nous (nom 1), (nom2)  acceptons de relever  le défi d’hybrider une unité d’apprentissage et d’enseignement </a:t>
            </a:r>
            <a:r>
              <a:rPr lang="fr-FR" sz="1050" i="1" dirty="0">
                <a:solidFill>
                  <a:schemeClr val="bg1">
                    <a:lumMod val="75000"/>
                  </a:schemeClr>
                </a:solidFill>
                <a:sym typeface="Wingdings" panose="05000000000000000000" pitchFamily="2" charset="2"/>
              </a:rPr>
              <a:t></a:t>
            </a:r>
            <a:r>
              <a:rPr lang="fr-FR" sz="1050" i="1" dirty="0">
                <a:solidFill>
                  <a:schemeClr val="bg1">
                    <a:lumMod val="75000"/>
                  </a:schemeClr>
                </a:solidFill>
              </a:rPr>
              <a:t>.</a:t>
            </a:r>
          </a:p>
        </p:txBody>
      </p:sp>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6" name="ZoneTexte 5">
            <a:extLst>
              <a:ext uri="{FF2B5EF4-FFF2-40B4-BE49-F238E27FC236}">
                <a16:creationId xmlns:a16="http://schemas.microsoft.com/office/drawing/2014/main" id="{149839A6-3A2B-B108-A1FC-0A3496B70815}"/>
              </a:ext>
            </a:extLst>
          </p:cNvPr>
          <p:cNvSpPr txBox="1"/>
          <p:nvPr/>
        </p:nvSpPr>
        <p:spPr>
          <a:xfrm>
            <a:off x="131594" y="1075431"/>
            <a:ext cx="2299317" cy="261610"/>
          </a:xfrm>
          <a:prstGeom prst="rect">
            <a:avLst/>
          </a:prstGeom>
          <a:noFill/>
        </p:spPr>
        <p:txBody>
          <a:bodyPr wrap="square" rtlCol="0">
            <a:spAutoFit/>
          </a:bodyPr>
          <a:lstStyle/>
          <a:p>
            <a:r>
              <a:rPr lang="fr-FR" sz="1100" i="1" dirty="0"/>
              <a:t>Libellé de l’UA :</a:t>
            </a:r>
          </a:p>
        </p:txBody>
      </p:sp>
      <p:sp>
        <p:nvSpPr>
          <p:cNvPr id="7" name="ZoneTexte 6">
            <a:extLst>
              <a:ext uri="{FF2B5EF4-FFF2-40B4-BE49-F238E27FC236}">
                <a16:creationId xmlns:a16="http://schemas.microsoft.com/office/drawing/2014/main" id="{D52AA3B2-67E3-C0C7-A220-54666059A523}"/>
              </a:ext>
            </a:extLst>
          </p:cNvPr>
          <p:cNvSpPr txBox="1"/>
          <p:nvPr/>
        </p:nvSpPr>
        <p:spPr>
          <a:xfrm>
            <a:off x="131594" y="1301077"/>
            <a:ext cx="1382834" cy="261610"/>
          </a:xfrm>
          <a:prstGeom prst="rect">
            <a:avLst/>
          </a:prstGeom>
          <a:noFill/>
        </p:spPr>
        <p:txBody>
          <a:bodyPr wrap="square" rtlCol="0">
            <a:spAutoFit/>
          </a:bodyPr>
          <a:lstStyle/>
          <a:p>
            <a:r>
              <a:rPr lang="fr-FR" sz="1100" i="1" dirty="0"/>
              <a:t>Volume horaire </a:t>
            </a:r>
            <a:r>
              <a:rPr lang="fr-FR" sz="1100" dirty="0"/>
              <a:t>:</a:t>
            </a:r>
          </a:p>
        </p:txBody>
      </p:sp>
      <p:sp>
        <p:nvSpPr>
          <p:cNvPr id="8" name="ZoneTexte 7">
            <a:extLst>
              <a:ext uri="{FF2B5EF4-FFF2-40B4-BE49-F238E27FC236}">
                <a16:creationId xmlns:a16="http://schemas.microsoft.com/office/drawing/2014/main" id="{B74848B5-E6A9-4406-7723-65EB8B205EFB}"/>
              </a:ext>
            </a:extLst>
          </p:cNvPr>
          <p:cNvSpPr txBox="1"/>
          <p:nvPr/>
        </p:nvSpPr>
        <p:spPr>
          <a:xfrm>
            <a:off x="131594" y="1752369"/>
            <a:ext cx="2299317" cy="261610"/>
          </a:xfrm>
          <a:prstGeom prst="rect">
            <a:avLst/>
          </a:prstGeom>
          <a:noFill/>
        </p:spPr>
        <p:txBody>
          <a:bodyPr wrap="square" rtlCol="0">
            <a:spAutoFit/>
          </a:bodyPr>
          <a:lstStyle/>
          <a:p>
            <a:r>
              <a:rPr lang="fr-FR" sz="1100" i="1" dirty="0"/>
              <a:t>Nombre de séances </a:t>
            </a:r>
            <a:r>
              <a:rPr lang="fr-FR" sz="1100" dirty="0"/>
              <a:t>:</a:t>
            </a:r>
          </a:p>
        </p:txBody>
      </p:sp>
      <p:sp>
        <p:nvSpPr>
          <p:cNvPr id="9" name="ZoneTexte 8">
            <a:extLst>
              <a:ext uri="{FF2B5EF4-FFF2-40B4-BE49-F238E27FC236}">
                <a16:creationId xmlns:a16="http://schemas.microsoft.com/office/drawing/2014/main" id="{CBB71794-1BBB-F6E1-718A-709B2D8D98DB}"/>
              </a:ext>
            </a:extLst>
          </p:cNvPr>
          <p:cNvSpPr txBox="1"/>
          <p:nvPr/>
        </p:nvSpPr>
        <p:spPr>
          <a:xfrm>
            <a:off x="131594" y="1526723"/>
            <a:ext cx="1876670" cy="261610"/>
          </a:xfrm>
          <a:prstGeom prst="rect">
            <a:avLst/>
          </a:prstGeom>
          <a:noFill/>
        </p:spPr>
        <p:txBody>
          <a:bodyPr wrap="square" rtlCol="0">
            <a:spAutoFit/>
          </a:bodyPr>
          <a:lstStyle/>
          <a:p>
            <a:r>
              <a:rPr lang="fr-FR" sz="1100" i="1" dirty="0"/>
              <a:t>Objectif G / Compétence :</a:t>
            </a:r>
          </a:p>
        </p:txBody>
      </p:sp>
      <p:sp>
        <p:nvSpPr>
          <p:cNvPr id="24" name="Rectangle 23">
            <a:extLst>
              <a:ext uri="{FF2B5EF4-FFF2-40B4-BE49-F238E27FC236}">
                <a16:creationId xmlns:a16="http://schemas.microsoft.com/office/drawing/2014/main" id="{EDF70EEF-763C-FD5A-2835-B917B708DB0D}"/>
              </a:ext>
            </a:extLst>
          </p:cNvPr>
          <p:cNvSpPr/>
          <p:nvPr/>
        </p:nvSpPr>
        <p:spPr>
          <a:xfrm>
            <a:off x="150916" y="736599"/>
            <a:ext cx="3056700" cy="2501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24A6698D-33E3-E59E-3259-51A03787D91E}"/>
              </a:ext>
            </a:extLst>
          </p:cNvPr>
          <p:cNvSpPr/>
          <p:nvPr/>
        </p:nvSpPr>
        <p:spPr>
          <a:xfrm>
            <a:off x="114320" y="687310"/>
            <a:ext cx="8449354" cy="36449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Caractéristiques de l’UA</a:t>
            </a:r>
          </a:p>
        </p:txBody>
      </p:sp>
      <p:sp>
        <p:nvSpPr>
          <p:cNvPr id="17" name="ZoneTexte 16">
            <a:extLst>
              <a:ext uri="{FF2B5EF4-FFF2-40B4-BE49-F238E27FC236}">
                <a16:creationId xmlns:a16="http://schemas.microsoft.com/office/drawing/2014/main" id="{6A34895D-D2EB-6AB2-7B1B-BD426885C5C6}"/>
              </a:ext>
            </a:extLst>
          </p:cNvPr>
          <p:cNvSpPr txBox="1"/>
          <p:nvPr/>
        </p:nvSpPr>
        <p:spPr>
          <a:xfrm>
            <a:off x="116527" y="3376660"/>
            <a:ext cx="6290392" cy="415498"/>
          </a:xfrm>
          <a:prstGeom prst="rect">
            <a:avLst/>
          </a:prstGeom>
          <a:noFill/>
          <a:ln>
            <a:noFill/>
          </a:ln>
        </p:spPr>
        <p:txBody>
          <a:bodyPr wrap="square" rtlCol="0">
            <a:spAutoFit/>
          </a:bodyPr>
          <a:lstStyle/>
          <a:p>
            <a:r>
              <a:rPr lang="fr-FR" sz="1050" i="1" dirty="0">
                <a:solidFill>
                  <a:schemeClr val="bg1">
                    <a:lumMod val="50000"/>
                  </a:schemeClr>
                </a:solidFill>
              </a:rPr>
              <a:t>En quelques lignes indiquez dans quel but vous souhaitez hybrider  votre unité d’apprentissage</a:t>
            </a:r>
            <a:r>
              <a:rPr lang="fr-FR" sz="1050" i="1" dirty="0">
                <a:solidFill>
                  <a:schemeClr val="bg1">
                    <a:lumMod val="75000"/>
                  </a:schemeClr>
                </a:solidFill>
              </a:rPr>
              <a:t>.</a:t>
            </a:r>
          </a:p>
          <a:p>
            <a:endParaRPr lang="fr-FR" sz="1050" i="1" dirty="0">
              <a:solidFill>
                <a:schemeClr val="bg1">
                  <a:lumMod val="75000"/>
                </a:schemeClr>
              </a:solidFill>
            </a:endParaRPr>
          </a:p>
        </p:txBody>
      </p:sp>
      <p:sp>
        <p:nvSpPr>
          <p:cNvPr id="27" name="Rectangle 26">
            <a:extLst>
              <a:ext uri="{FF2B5EF4-FFF2-40B4-BE49-F238E27FC236}">
                <a16:creationId xmlns:a16="http://schemas.microsoft.com/office/drawing/2014/main" id="{195D1C1C-7078-6ED5-D968-22244F977C88}"/>
              </a:ext>
            </a:extLst>
          </p:cNvPr>
          <p:cNvSpPr/>
          <p:nvPr/>
        </p:nvSpPr>
        <p:spPr>
          <a:xfrm>
            <a:off x="143030" y="3113145"/>
            <a:ext cx="6894988" cy="2455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Motivation pour hybrider</a:t>
            </a:r>
          </a:p>
        </p:txBody>
      </p:sp>
      <p:sp>
        <p:nvSpPr>
          <p:cNvPr id="73" name="ZoneTexte 72">
            <a:extLst>
              <a:ext uri="{FF2B5EF4-FFF2-40B4-BE49-F238E27FC236}">
                <a16:creationId xmlns:a16="http://schemas.microsoft.com/office/drawing/2014/main" id="{3F94FF34-D063-F599-3679-CEF7EAC3ED10}"/>
              </a:ext>
            </a:extLst>
          </p:cNvPr>
          <p:cNvSpPr txBox="1"/>
          <p:nvPr/>
        </p:nvSpPr>
        <p:spPr>
          <a:xfrm>
            <a:off x="131594" y="1978015"/>
            <a:ext cx="2299317" cy="261610"/>
          </a:xfrm>
          <a:prstGeom prst="rect">
            <a:avLst/>
          </a:prstGeom>
          <a:noFill/>
        </p:spPr>
        <p:txBody>
          <a:bodyPr wrap="square" rtlCol="0">
            <a:spAutoFit/>
          </a:bodyPr>
          <a:lstStyle/>
          <a:p>
            <a:r>
              <a:rPr lang="fr-FR" sz="1100" i="1" dirty="0"/>
              <a:t>Nombre d’étudiants :</a:t>
            </a:r>
          </a:p>
        </p:txBody>
      </p:sp>
      <p:sp>
        <p:nvSpPr>
          <p:cNvPr id="11" name="ZoneTexte 10">
            <a:extLst>
              <a:ext uri="{FF2B5EF4-FFF2-40B4-BE49-F238E27FC236}">
                <a16:creationId xmlns:a16="http://schemas.microsoft.com/office/drawing/2014/main" id="{E2C44C78-0C81-5A75-16FE-6E8EA71499D8}"/>
              </a:ext>
            </a:extLst>
          </p:cNvPr>
          <p:cNvSpPr txBox="1"/>
          <p:nvPr/>
        </p:nvSpPr>
        <p:spPr>
          <a:xfrm>
            <a:off x="3306196" y="1062126"/>
            <a:ext cx="3318256" cy="1708160"/>
          </a:xfrm>
          <a:prstGeom prst="rect">
            <a:avLst/>
          </a:prstGeom>
          <a:noFill/>
          <a:ln>
            <a:noFill/>
          </a:ln>
        </p:spPr>
        <p:txBody>
          <a:bodyPr wrap="square" rtlCol="0">
            <a:spAutoFit/>
          </a:bodyPr>
          <a:lstStyle/>
          <a:p>
            <a:r>
              <a:rPr lang="fr-FR" sz="1050" i="1" dirty="0">
                <a:solidFill>
                  <a:schemeClr val="bg1">
                    <a:lumMod val="50000"/>
                  </a:schemeClr>
                </a:solidFill>
              </a:rPr>
              <a:t>Décrire en quelques lignes votre unité d’apprentissage</a:t>
            </a:r>
            <a:r>
              <a:rPr lang="fr-FR" sz="1050" i="1" dirty="0">
                <a:solidFill>
                  <a:schemeClr val="bg1">
                    <a:lumMod val="75000"/>
                  </a:schemeClr>
                </a:solidFill>
              </a:rPr>
              <a:t>.</a:t>
            </a: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p:txBody>
      </p:sp>
      <p:sp>
        <p:nvSpPr>
          <p:cNvPr id="13" name="Rectangle 12">
            <a:extLst>
              <a:ext uri="{FF2B5EF4-FFF2-40B4-BE49-F238E27FC236}">
                <a16:creationId xmlns:a16="http://schemas.microsoft.com/office/drawing/2014/main" id="{E04B5FB4-79A1-91D1-AAE6-AEEF7F6BB748}"/>
              </a:ext>
            </a:extLst>
          </p:cNvPr>
          <p:cNvSpPr/>
          <p:nvPr/>
        </p:nvSpPr>
        <p:spPr>
          <a:xfrm>
            <a:off x="3310935" y="706101"/>
            <a:ext cx="4210765" cy="3248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Description de l’unité d’apprentissage</a:t>
            </a:r>
          </a:p>
        </p:txBody>
      </p:sp>
      <p:sp>
        <p:nvSpPr>
          <p:cNvPr id="116" name="Ellipse 115">
            <a:extLst>
              <a:ext uri="{FF2B5EF4-FFF2-40B4-BE49-F238E27FC236}">
                <a16:creationId xmlns:a16="http://schemas.microsoft.com/office/drawing/2014/main" id="{D6244341-C43E-ED27-A36E-11145EB2D343}"/>
              </a:ext>
            </a:extLst>
          </p:cNvPr>
          <p:cNvSpPr/>
          <p:nvPr/>
        </p:nvSpPr>
        <p:spPr>
          <a:xfrm>
            <a:off x="6375491" y="519367"/>
            <a:ext cx="5831941" cy="5821505"/>
          </a:xfrm>
          <a:prstGeom prst="ellipse">
            <a:avLst/>
          </a:prstGeom>
          <a:solidFill>
            <a:schemeClr val="bg1"/>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a:extLst>
              <a:ext uri="{FF2B5EF4-FFF2-40B4-BE49-F238E27FC236}">
                <a16:creationId xmlns:a16="http://schemas.microsoft.com/office/drawing/2014/main" id="{E6658354-81C6-2AE9-A21A-91A8A059F5B7}"/>
              </a:ext>
            </a:extLst>
          </p:cNvPr>
          <p:cNvSpPr txBox="1"/>
          <p:nvPr/>
        </p:nvSpPr>
        <p:spPr>
          <a:xfrm>
            <a:off x="6855485" y="6617563"/>
            <a:ext cx="5005822" cy="253916"/>
          </a:xfrm>
          <a:prstGeom prst="rect">
            <a:avLst/>
          </a:prstGeom>
          <a:noFill/>
        </p:spPr>
        <p:txBody>
          <a:bodyPr wrap="square" rtlCol="0">
            <a:spAutoFit/>
          </a:bodyPr>
          <a:lstStyle/>
          <a:p>
            <a:pPr algn="ctr"/>
            <a:r>
              <a:rPr lang="fr-FR" sz="1050" dirty="0"/>
              <a:t>Comment imaginez vous votre unité d’apprentissage et d’enseignement ?</a:t>
            </a:r>
          </a:p>
        </p:txBody>
      </p:sp>
      <p:sp>
        <p:nvSpPr>
          <p:cNvPr id="117" name="ZoneTexte 116">
            <a:extLst>
              <a:ext uri="{FF2B5EF4-FFF2-40B4-BE49-F238E27FC236}">
                <a16:creationId xmlns:a16="http://schemas.microsoft.com/office/drawing/2014/main" id="{59FE8E8D-86F0-671C-4394-A2B3939BB4CD}"/>
              </a:ext>
            </a:extLst>
          </p:cNvPr>
          <p:cNvSpPr txBox="1"/>
          <p:nvPr/>
        </p:nvSpPr>
        <p:spPr>
          <a:xfrm>
            <a:off x="131594" y="2203661"/>
            <a:ext cx="2299317" cy="261610"/>
          </a:xfrm>
          <a:prstGeom prst="rect">
            <a:avLst/>
          </a:prstGeom>
          <a:noFill/>
        </p:spPr>
        <p:txBody>
          <a:bodyPr wrap="square" rtlCol="0">
            <a:spAutoFit/>
          </a:bodyPr>
          <a:lstStyle/>
          <a:p>
            <a:r>
              <a:rPr lang="fr-FR" sz="1100" i="1" dirty="0"/>
              <a:t>Nombre ECTS </a:t>
            </a:r>
            <a:r>
              <a:rPr lang="fr-FR" sz="1100" dirty="0"/>
              <a:t>:</a:t>
            </a:r>
          </a:p>
        </p:txBody>
      </p:sp>
      <p:sp>
        <p:nvSpPr>
          <p:cNvPr id="119" name="ZoneTexte 118">
            <a:extLst>
              <a:ext uri="{FF2B5EF4-FFF2-40B4-BE49-F238E27FC236}">
                <a16:creationId xmlns:a16="http://schemas.microsoft.com/office/drawing/2014/main" id="{27E084EA-1808-0391-A2A2-CD3270373A66}"/>
              </a:ext>
            </a:extLst>
          </p:cNvPr>
          <p:cNvSpPr txBox="1"/>
          <p:nvPr/>
        </p:nvSpPr>
        <p:spPr>
          <a:xfrm>
            <a:off x="7385451" y="6338187"/>
            <a:ext cx="3945890" cy="307777"/>
          </a:xfrm>
          <a:prstGeom prst="rect">
            <a:avLst/>
          </a:prstGeom>
          <a:noFill/>
        </p:spPr>
        <p:txBody>
          <a:bodyPr wrap="square">
            <a:spAutoFit/>
          </a:bodyPr>
          <a:lstStyle/>
          <a:p>
            <a:pPr algn="ctr"/>
            <a:r>
              <a:rPr lang="fr-FR" sz="1400" b="1" dirty="0"/>
              <a:t>L’hybridation vers la continuité</a:t>
            </a: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CD53585A-8658-3AE4-C9A7-72F7511A042A}"/>
              </a:ext>
            </a:extLst>
          </p:cNvPr>
          <p:cNvSpPr/>
          <p:nvPr/>
        </p:nvSpPr>
        <p:spPr>
          <a:xfrm>
            <a:off x="0" y="0"/>
            <a:ext cx="12207432" cy="54609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ZoneTexte 17">
            <a:extLst>
              <a:ext uri="{FF2B5EF4-FFF2-40B4-BE49-F238E27FC236}">
                <a16:creationId xmlns:a16="http://schemas.microsoft.com/office/drawing/2014/main" id="{490028DF-9CFB-C886-DB64-EBD2C679EED8}"/>
              </a:ext>
            </a:extLst>
          </p:cNvPr>
          <p:cNvSpPr txBox="1"/>
          <p:nvPr/>
        </p:nvSpPr>
        <p:spPr>
          <a:xfrm>
            <a:off x="1185166" y="85676"/>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114" name="ZoneTexte 113">
            <a:extLst>
              <a:ext uri="{FF2B5EF4-FFF2-40B4-BE49-F238E27FC236}">
                <a16:creationId xmlns:a16="http://schemas.microsoft.com/office/drawing/2014/main" id="{0DD3A33E-CD08-4695-AB22-F8168C09E63A}"/>
              </a:ext>
            </a:extLst>
          </p:cNvPr>
          <p:cNvSpPr txBox="1"/>
          <p:nvPr/>
        </p:nvSpPr>
        <p:spPr>
          <a:xfrm>
            <a:off x="131594" y="2429307"/>
            <a:ext cx="2299317" cy="261610"/>
          </a:xfrm>
          <a:prstGeom prst="rect">
            <a:avLst/>
          </a:prstGeom>
          <a:noFill/>
        </p:spPr>
        <p:txBody>
          <a:bodyPr wrap="square" rtlCol="0">
            <a:spAutoFit/>
          </a:bodyPr>
          <a:lstStyle/>
          <a:p>
            <a:r>
              <a:rPr lang="fr-FR" sz="1100" i="1" dirty="0"/>
              <a:t>Charge de travail étudiant</a:t>
            </a:r>
            <a:r>
              <a:rPr lang="fr-FR" sz="1100" dirty="0"/>
              <a:t>:</a:t>
            </a:r>
          </a:p>
        </p:txBody>
      </p:sp>
      <p:sp>
        <p:nvSpPr>
          <p:cNvPr id="10" name="Rectangle 9">
            <a:extLst>
              <a:ext uri="{FF2B5EF4-FFF2-40B4-BE49-F238E27FC236}">
                <a16:creationId xmlns:a16="http://schemas.microsoft.com/office/drawing/2014/main" id="{BC093C20-EFC4-F396-B5EC-E78C77A1D5A0}"/>
              </a:ext>
            </a:extLst>
          </p:cNvPr>
          <p:cNvSpPr/>
          <p:nvPr/>
        </p:nvSpPr>
        <p:spPr>
          <a:xfrm rot="16200000">
            <a:off x="5565012" y="289850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2" name="Rectangle 11">
            <a:extLst>
              <a:ext uri="{FF2B5EF4-FFF2-40B4-BE49-F238E27FC236}">
                <a16:creationId xmlns:a16="http://schemas.microsoft.com/office/drawing/2014/main" id="{CBA457C5-3BE8-816E-5606-E4E69F1655AC}"/>
              </a:ext>
            </a:extLst>
          </p:cNvPr>
          <p:cNvSpPr/>
          <p:nvPr/>
        </p:nvSpPr>
        <p:spPr>
          <a:xfrm rot="12476138">
            <a:off x="6667382" y="478814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4" name="Rectangle 73">
            <a:extLst>
              <a:ext uri="{FF2B5EF4-FFF2-40B4-BE49-F238E27FC236}">
                <a16:creationId xmlns:a16="http://schemas.microsoft.com/office/drawing/2014/main" id="{4CDC5FC1-3957-8BD6-CC64-14AA6EFC909A}"/>
              </a:ext>
            </a:extLst>
          </p:cNvPr>
          <p:cNvSpPr/>
          <p:nvPr/>
        </p:nvSpPr>
        <p:spPr>
          <a:xfrm rot="20017610">
            <a:off x="6677560" y="124951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6" name="Rectangle 75">
            <a:extLst>
              <a:ext uri="{FF2B5EF4-FFF2-40B4-BE49-F238E27FC236}">
                <a16:creationId xmlns:a16="http://schemas.microsoft.com/office/drawing/2014/main" id="{E8E29B1D-7BA7-42D5-DB34-B73234E99342}"/>
              </a:ext>
            </a:extLst>
          </p:cNvPr>
          <p:cNvSpPr/>
          <p:nvPr/>
        </p:nvSpPr>
        <p:spPr>
          <a:xfrm rot="2191118">
            <a:off x="8785306" y="131868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09" name="Rectangle 108">
            <a:extLst>
              <a:ext uri="{FF2B5EF4-FFF2-40B4-BE49-F238E27FC236}">
                <a16:creationId xmlns:a16="http://schemas.microsoft.com/office/drawing/2014/main" id="{085D0E60-723C-06A1-869E-E8DD3376A18D}"/>
              </a:ext>
            </a:extLst>
          </p:cNvPr>
          <p:cNvSpPr/>
          <p:nvPr/>
        </p:nvSpPr>
        <p:spPr>
          <a:xfrm rot="8785376">
            <a:off x="8749356" y="475509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15" name="ZoneTexte 44">
            <a:extLst>
              <a:ext uri="{FF2B5EF4-FFF2-40B4-BE49-F238E27FC236}">
                <a16:creationId xmlns:a16="http://schemas.microsoft.com/office/drawing/2014/main" id="{23F19958-B4DF-8EE4-374A-46B4B5D39E68}"/>
              </a:ext>
            </a:extLst>
          </p:cNvPr>
          <p:cNvSpPr txBox="1"/>
          <p:nvPr/>
        </p:nvSpPr>
        <p:spPr>
          <a:xfrm>
            <a:off x="131594" y="2654951"/>
            <a:ext cx="2299317" cy="261610"/>
          </a:xfrm>
          <a:prstGeom prst="rect">
            <a:avLst/>
          </a:prstGeom>
          <a:noFill/>
        </p:spPr>
        <p:txBody>
          <a:bodyPr wrap="square" rtlCol="0">
            <a:spAutoFit/>
          </a:bodyPr>
          <a:lstStyle/>
          <a:p>
            <a:r>
              <a:rPr lang="fr-FR" sz="1100" i="1" dirty="0"/>
              <a:t>Enseignant / Ingénieur péda </a:t>
            </a:r>
            <a:r>
              <a:rPr lang="fr-FR" sz="1100" dirty="0"/>
              <a:t>:</a:t>
            </a:r>
          </a:p>
        </p:txBody>
      </p:sp>
      <p:sp>
        <p:nvSpPr>
          <p:cNvPr id="45" name="Ellipse 44">
            <a:extLst>
              <a:ext uri="{FF2B5EF4-FFF2-40B4-BE49-F238E27FC236}">
                <a16:creationId xmlns:a16="http://schemas.microsoft.com/office/drawing/2014/main" id="{399A220E-4C53-3513-BD45-DA86BEC53D11}"/>
              </a:ext>
            </a:extLst>
          </p:cNvPr>
          <p:cNvSpPr/>
          <p:nvPr/>
        </p:nvSpPr>
        <p:spPr>
          <a:xfrm>
            <a:off x="7018360" y="1133856"/>
            <a:ext cx="4529138" cy="4529138"/>
          </a:xfrm>
          <a:prstGeom prst="ellipse">
            <a:avLst/>
          </a:prstGeom>
          <a:solidFill>
            <a:schemeClr val="bg1">
              <a:lumMod val="9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1" name="Connecteur droit 110">
            <a:extLst>
              <a:ext uri="{FF2B5EF4-FFF2-40B4-BE49-F238E27FC236}">
                <a16:creationId xmlns:a16="http://schemas.microsoft.com/office/drawing/2014/main" id="{8EAF259A-FB1B-5578-4234-CA1672F3DBB0}"/>
              </a:ext>
            </a:extLst>
          </p:cNvPr>
          <p:cNvCxnSpPr>
            <a:cxnSpLocks/>
          </p:cNvCxnSpPr>
          <p:nvPr/>
        </p:nvCxnSpPr>
        <p:spPr>
          <a:xfrm>
            <a:off x="7356351" y="2183985"/>
            <a:ext cx="3822719" cy="232916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2" name="Connecteur droit 111">
            <a:extLst>
              <a:ext uri="{FF2B5EF4-FFF2-40B4-BE49-F238E27FC236}">
                <a16:creationId xmlns:a16="http://schemas.microsoft.com/office/drawing/2014/main" id="{FDBD75A7-736D-259D-8DBC-8A556B7EF768}"/>
              </a:ext>
            </a:extLst>
          </p:cNvPr>
          <p:cNvCxnSpPr>
            <a:cxnSpLocks/>
            <a:endCxn id="45" idx="4"/>
          </p:cNvCxnSpPr>
          <p:nvPr/>
        </p:nvCxnSpPr>
        <p:spPr>
          <a:xfrm>
            <a:off x="9280262" y="1112182"/>
            <a:ext cx="2667" cy="455081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07BE96F2-19A0-54EF-09E8-A5BA5774B5AE}"/>
              </a:ext>
            </a:extLst>
          </p:cNvPr>
          <p:cNvCxnSpPr>
            <a:cxnSpLocks/>
          </p:cNvCxnSpPr>
          <p:nvPr/>
        </p:nvCxnSpPr>
        <p:spPr>
          <a:xfrm flipH="1">
            <a:off x="7322520" y="2308465"/>
            <a:ext cx="3918458" cy="214594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8" name="ZoneTexte 117">
            <a:extLst>
              <a:ext uri="{FF2B5EF4-FFF2-40B4-BE49-F238E27FC236}">
                <a16:creationId xmlns:a16="http://schemas.microsoft.com/office/drawing/2014/main" id="{0D4A2BFF-23FA-4DE6-CF91-B7F5814C8FCB}"/>
              </a:ext>
            </a:extLst>
          </p:cNvPr>
          <p:cNvSpPr txBox="1"/>
          <p:nvPr/>
        </p:nvSpPr>
        <p:spPr>
          <a:xfrm rot="3719507">
            <a:off x="9734100" y="2683468"/>
            <a:ext cx="1047388" cy="338554"/>
          </a:xfrm>
          <a:prstGeom prst="rect">
            <a:avLst/>
          </a:prstGeom>
          <a:noFill/>
        </p:spPr>
        <p:txBody>
          <a:bodyPr wrap="square" rtlCol="0">
            <a:spAutoFit/>
          </a:bodyPr>
          <a:lstStyle/>
          <a:p>
            <a:pPr algn="ctr"/>
            <a:r>
              <a:rPr lang="fr-FR" sz="800" b="1" dirty="0"/>
              <a:t>+</a:t>
            </a:r>
            <a:r>
              <a:rPr lang="fr-FR" sz="800" dirty="0"/>
              <a:t> Evaluations pour apprendre</a:t>
            </a:r>
          </a:p>
        </p:txBody>
      </p:sp>
      <p:sp>
        <p:nvSpPr>
          <p:cNvPr id="120" name="ZoneTexte 119">
            <a:extLst>
              <a:ext uri="{FF2B5EF4-FFF2-40B4-BE49-F238E27FC236}">
                <a16:creationId xmlns:a16="http://schemas.microsoft.com/office/drawing/2014/main" id="{433C4253-F1BD-EF15-D4D4-CE13F5E0A506}"/>
              </a:ext>
            </a:extLst>
          </p:cNvPr>
          <p:cNvSpPr txBox="1"/>
          <p:nvPr/>
        </p:nvSpPr>
        <p:spPr>
          <a:xfrm>
            <a:off x="8823719" y="1782368"/>
            <a:ext cx="914400" cy="215444"/>
          </a:xfrm>
          <a:prstGeom prst="rect">
            <a:avLst/>
          </a:prstGeom>
          <a:noFill/>
        </p:spPr>
        <p:txBody>
          <a:bodyPr wrap="square" rtlCol="0">
            <a:spAutoFit/>
          </a:bodyPr>
          <a:lstStyle/>
          <a:p>
            <a:pPr algn="ctr"/>
            <a:r>
              <a:rPr lang="fr-FR" sz="800" dirty="0"/>
              <a:t>Collaborative</a:t>
            </a:r>
          </a:p>
        </p:txBody>
      </p:sp>
      <p:sp>
        <p:nvSpPr>
          <p:cNvPr id="121" name="ZoneTexte 120">
            <a:extLst>
              <a:ext uri="{FF2B5EF4-FFF2-40B4-BE49-F238E27FC236}">
                <a16:creationId xmlns:a16="http://schemas.microsoft.com/office/drawing/2014/main" id="{0064AA1C-2D7C-7BD7-351F-C2F5051E9C7B}"/>
              </a:ext>
            </a:extLst>
          </p:cNvPr>
          <p:cNvSpPr txBox="1"/>
          <p:nvPr/>
        </p:nvSpPr>
        <p:spPr>
          <a:xfrm>
            <a:off x="8777840" y="4204758"/>
            <a:ext cx="1010564" cy="338554"/>
          </a:xfrm>
          <a:prstGeom prst="rect">
            <a:avLst/>
          </a:prstGeom>
          <a:noFill/>
        </p:spPr>
        <p:txBody>
          <a:bodyPr wrap="square" rtlCol="0">
            <a:spAutoFit/>
          </a:bodyPr>
          <a:lstStyle/>
          <a:p>
            <a:pPr algn="ctr"/>
            <a:r>
              <a:rPr lang="fr-FR" sz="800" b="1" dirty="0"/>
              <a:t>+</a:t>
            </a:r>
            <a:r>
              <a:rPr lang="fr-FR" sz="800" dirty="0"/>
              <a:t> Agencement stratégique</a:t>
            </a:r>
          </a:p>
        </p:txBody>
      </p:sp>
      <p:sp>
        <p:nvSpPr>
          <p:cNvPr id="122" name="ZoneTexte 121">
            <a:extLst>
              <a:ext uri="{FF2B5EF4-FFF2-40B4-BE49-F238E27FC236}">
                <a16:creationId xmlns:a16="http://schemas.microsoft.com/office/drawing/2014/main" id="{B83D36CF-FE36-3473-0C24-550B818A28C8}"/>
              </a:ext>
            </a:extLst>
          </p:cNvPr>
          <p:cNvSpPr txBox="1"/>
          <p:nvPr/>
        </p:nvSpPr>
        <p:spPr>
          <a:xfrm>
            <a:off x="8581358" y="4728048"/>
            <a:ext cx="1427735" cy="338554"/>
          </a:xfrm>
          <a:prstGeom prst="rect">
            <a:avLst/>
          </a:prstGeom>
          <a:noFill/>
        </p:spPr>
        <p:txBody>
          <a:bodyPr wrap="square" rtlCol="0">
            <a:spAutoFit/>
          </a:bodyPr>
          <a:lstStyle/>
          <a:p>
            <a:pPr algn="ctr"/>
            <a:r>
              <a:rPr lang="fr-FR" sz="800" b="1" dirty="0"/>
              <a:t>+</a:t>
            </a:r>
            <a:r>
              <a:rPr lang="fr-FR" sz="800" dirty="0"/>
              <a:t> Animateur /</a:t>
            </a:r>
          </a:p>
          <a:p>
            <a:pPr algn="ctr"/>
            <a:r>
              <a:rPr lang="fr-FR" sz="800" dirty="0"/>
              <a:t>modérateur de groupe</a:t>
            </a:r>
          </a:p>
        </p:txBody>
      </p:sp>
      <p:sp>
        <p:nvSpPr>
          <p:cNvPr id="123" name="ZoneTexte 122">
            <a:extLst>
              <a:ext uri="{FF2B5EF4-FFF2-40B4-BE49-F238E27FC236}">
                <a16:creationId xmlns:a16="http://schemas.microsoft.com/office/drawing/2014/main" id="{F8514687-E345-A001-9281-D0349F3BD9B4}"/>
              </a:ext>
            </a:extLst>
          </p:cNvPr>
          <p:cNvSpPr txBox="1"/>
          <p:nvPr/>
        </p:nvSpPr>
        <p:spPr>
          <a:xfrm>
            <a:off x="8520676" y="5178589"/>
            <a:ext cx="1535939" cy="338554"/>
          </a:xfrm>
          <a:prstGeom prst="rect">
            <a:avLst/>
          </a:prstGeom>
          <a:noFill/>
        </p:spPr>
        <p:txBody>
          <a:bodyPr wrap="square" rtlCol="0">
            <a:spAutoFit/>
          </a:bodyPr>
          <a:lstStyle/>
          <a:p>
            <a:pPr algn="ctr"/>
            <a:r>
              <a:rPr lang="fr-FR" sz="800" b="1" dirty="0"/>
              <a:t>+</a:t>
            </a:r>
            <a:r>
              <a:rPr lang="fr-FR" sz="800" dirty="0"/>
              <a:t> Tuteur </a:t>
            </a:r>
          </a:p>
          <a:p>
            <a:pPr algn="ctr"/>
            <a:r>
              <a:rPr lang="fr-FR" sz="800" dirty="0"/>
              <a:t>(accompagnement planifié)</a:t>
            </a:r>
          </a:p>
        </p:txBody>
      </p:sp>
      <p:sp>
        <p:nvSpPr>
          <p:cNvPr id="124" name="ZoneTexte 123">
            <a:extLst>
              <a:ext uri="{FF2B5EF4-FFF2-40B4-BE49-F238E27FC236}">
                <a16:creationId xmlns:a16="http://schemas.microsoft.com/office/drawing/2014/main" id="{669D4B8E-B1FF-9C56-2FC0-A40A64455FBE}"/>
              </a:ext>
            </a:extLst>
          </p:cNvPr>
          <p:cNvSpPr txBox="1"/>
          <p:nvPr/>
        </p:nvSpPr>
        <p:spPr>
          <a:xfrm rot="3744195">
            <a:off x="6601531" y="4442406"/>
            <a:ext cx="914400" cy="369332"/>
          </a:xfrm>
          <a:prstGeom prst="rect">
            <a:avLst/>
          </a:prstGeom>
          <a:solidFill>
            <a:srgbClr val="00B0F0"/>
          </a:solidFill>
        </p:spPr>
        <p:txBody>
          <a:bodyPr wrap="square" rtlCol="0">
            <a:spAutoFit/>
          </a:bodyPr>
          <a:lstStyle/>
          <a:p>
            <a:pPr algn="ctr"/>
            <a:r>
              <a:rPr lang="fr-FR" sz="900" b="1" dirty="0"/>
              <a:t>Articulation des activités</a:t>
            </a:r>
          </a:p>
        </p:txBody>
      </p:sp>
      <p:sp>
        <p:nvSpPr>
          <p:cNvPr id="125" name="ZoneTexte 124">
            <a:extLst>
              <a:ext uri="{FF2B5EF4-FFF2-40B4-BE49-F238E27FC236}">
                <a16:creationId xmlns:a16="http://schemas.microsoft.com/office/drawing/2014/main" id="{B37DAFD5-301B-600E-EC79-B764A602E707}"/>
              </a:ext>
            </a:extLst>
          </p:cNvPr>
          <p:cNvSpPr txBox="1"/>
          <p:nvPr/>
        </p:nvSpPr>
        <p:spPr>
          <a:xfrm rot="3739005">
            <a:off x="7506378" y="3892484"/>
            <a:ext cx="914400" cy="461665"/>
          </a:xfrm>
          <a:prstGeom prst="rect">
            <a:avLst/>
          </a:prstGeom>
          <a:noFill/>
        </p:spPr>
        <p:txBody>
          <a:bodyPr wrap="square" rtlCol="0">
            <a:spAutoFit/>
          </a:bodyPr>
          <a:lstStyle/>
          <a:p>
            <a:pPr algn="ctr"/>
            <a:r>
              <a:rPr lang="fr-FR" sz="800" b="1" dirty="0"/>
              <a:t>+</a:t>
            </a:r>
            <a:r>
              <a:rPr lang="fr-FR" sz="800" dirty="0"/>
              <a:t> MST et contexte  contraintes</a:t>
            </a:r>
          </a:p>
        </p:txBody>
      </p:sp>
      <p:sp>
        <p:nvSpPr>
          <p:cNvPr id="126" name="ZoneTexte 125">
            <a:extLst>
              <a:ext uri="{FF2B5EF4-FFF2-40B4-BE49-F238E27FC236}">
                <a16:creationId xmlns:a16="http://schemas.microsoft.com/office/drawing/2014/main" id="{63B57601-BBC4-ED66-0569-379046A503CF}"/>
              </a:ext>
            </a:extLst>
          </p:cNvPr>
          <p:cNvSpPr txBox="1"/>
          <p:nvPr/>
        </p:nvSpPr>
        <p:spPr>
          <a:xfrm rot="17991433">
            <a:off x="8032778" y="2677036"/>
            <a:ext cx="802068" cy="338554"/>
          </a:xfrm>
          <a:prstGeom prst="rect">
            <a:avLst/>
          </a:prstGeom>
          <a:noFill/>
        </p:spPr>
        <p:txBody>
          <a:bodyPr wrap="square" rtlCol="0">
            <a:spAutoFit/>
          </a:bodyPr>
          <a:lstStyle/>
          <a:p>
            <a:pPr algn="ctr"/>
            <a:r>
              <a:rPr lang="fr-FR" sz="800" b="1" dirty="0"/>
              <a:t>+</a:t>
            </a:r>
            <a:r>
              <a:rPr lang="fr-FR" sz="800" dirty="0"/>
              <a:t> Créer et Transposer</a:t>
            </a:r>
          </a:p>
        </p:txBody>
      </p:sp>
      <p:sp>
        <p:nvSpPr>
          <p:cNvPr id="127" name="ZoneTexte 126">
            <a:extLst>
              <a:ext uri="{FF2B5EF4-FFF2-40B4-BE49-F238E27FC236}">
                <a16:creationId xmlns:a16="http://schemas.microsoft.com/office/drawing/2014/main" id="{446FCFC3-BEED-5359-F252-403BAC0E0ED7}"/>
              </a:ext>
            </a:extLst>
          </p:cNvPr>
          <p:cNvSpPr txBox="1"/>
          <p:nvPr/>
        </p:nvSpPr>
        <p:spPr>
          <a:xfrm rot="18108282">
            <a:off x="7513648" y="2431120"/>
            <a:ext cx="1011862" cy="338554"/>
          </a:xfrm>
          <a:prstGeom prst="rect">
            <a:avLst/>
          </a:prstGeom>
          <a:noFill/>
        </p:spPr>
        <p:txBody>
          <a:bodyPr wrap="square" rtlCol="0">
            <a:spAutoFit/>
          </a:bodyPr>
          <a:lstStyle/>
          <a:p>
            <a:pPr algn="ctr"/>
            <a:r>
              <a:rPr lang="fr-FR" sz="800" b="1" dirty="0"/>
              <a:t>+</a:t>
            </a:r>
            <a:r>
              <a:rPr lang="fr-FR" sz="800" dirty="0"/>
              <a:t> Accompagner et faciliter </a:t>
            </a:r>
          </a:p>
        </p:txBody>
      </p:sp>
      <p:sp>
        <p:nvSpPr>
          <p:cNvPr id="128" name="ZoneTexte 127">
            <a:extLst>
              <a:ext uri="{FF2B5EF4-FFF2-40B4-BE49-F238E27FC236}">
                <a16:creationId xmlns:a16="http://schemas.microsoft.com/office/drawing/2014/main" id="{4607E22C-22F4-5D69-A603-9CD0DAC1F3F7}"/>
              </a:ext>
            </a:extLst>
          </p:cNvPr>
          <p:cNvSpPr txBox="1"/>
          <p:nvPr/>
        </p:nvSpPr>
        <p:spPr>
          <a:xfrm rot="18059736">
            <a:off x="6910187" y="2194058"/>
            <a:ext cx="1408931" cy="338554"/>
          </a:xfrm>
          <a:prstGeom prst="rect">
            <a:avLst/>
          </a:prstGeom>
          <a:noFill/>
        </p:spPr>
        <p:txBody>
          <a:bodyPr wrap="square" rtlCol="0">
            <a:spAutoFit/>
          </a:bodyPr>
          <a:lstStyle/>
          <a:p>
            <a:pPr algn="ctr"/>
            <a:r>
              <a:rPr lang="fr-FR" sz="800" b="1" dirty="0"/>
              <a:t>+</a:t>
            </a:r>
            <a:r>
              <a:rPr lang="fr-FR" sz="800" dirty="0"/>
              <a:t> Apprendre à distance en autonomie</a:t>
            </a:r>
          </a:p>
        </p:txBody>
      </p:sp>
      <p:sp>
        <p:nvSpPr>
          <p:cNvPr id="129" name="ZoneTexte 128">
            <a:extLst>
              <a:ext uri="{FF2B5EF4-FFF2-40B4-BE49-F238E27FC236}">
                <a16:creationId xmlns:a16="http://schemas.microsoft.com/office/drawing/2014/main" id="{60610A9E-E0FE-522D-F7FF-867060511672}"/>
              </a:ext>
            </a:extLst>
          </p:cNvPr>
          <p:cNvSpPr txBox="1"/>
          <p:nvPr/>
        </p:nvSpPr>
        <p:spPr>
          <a:xfrm>
            <a:off x="8832694" y="703150"/>
            <a:ext cx="914400" cy="369332"/>
          </a:xfrm>
          <a:prstGeom prst="rect">
            <a:avLst/>
          </a:prstGeom>
          <a:solidFill>
            <a:schemeClr val="bg1">
              <a:lumMod val="85000"/>
            </a:schemeClr>
          </a:solidFill>
        </p:spPr>
        <p:txBody>
          <a:bodyPr wrap="square" rtlCol="0">
            <a:spAutoFit/>
          </a:bodyPr>
          <a:lstStyle/>
          <a:p>
            <a:pPr algn="ctr"/>
            <a:r>
              <a:rPr lang="fr-FR" sz="900" b="1" dirty="0"/>
              <a:t>Approche pédagogique</a:t>
            </a:r>
          </a:p>
        </p:txBody>
      </p:sp>
      <p:sp>
        <p:nvSpPr>
          <p:cNvPr id="130" name="ZoneTexte 129">
            <a:extLst>
              <a:ext uri="{FF2B5EF4-FFF2-40B4-BE49-F238E27FC236}">
                <a16:creationId xmlns:a16="http://schemas.microsoft.com/office/drawing/2014/main" id="{504935BA-A11F-8546-1F62-9DCAB860FFD4}"/>
              </a:ext>
            </a:extLst>
          </p:cNvPr>
          <p:cNvSpPr txBox="1"/>
          <p:nvPr/>
        </p:nvSpPr>
        <p:spPr>
          <a:xfrm>
            <a:off x="8858198" y="5758932"/>
            <a:ext cx="914400" cy="369332"/>
          </a:xfrm>
          <a:prstGeom prst="rect">
            <a:avLst/>
          </a:prstGeom>
          <a:solidFill>
            <a:srgbClr val="C5E0B4"/>
          </a:solidFill>
        </p:spPr>
        <p:txBody>
          <a:bodyPr wrap="square" rtlCol="0">
            <a:spAutoFit/>
          </a:bodyPr>
          <a:lstStyle/>
          <a:p>
            <a:pPr algn="ctr"/>
            <a:r>
              <a:rPr lang="fr-FR" sz="900" b="1" dirty="0">
                <a:solidFill>
                  <a:schemeClr val="tx1"/>
                </a:solidFill>
              </a:rPr>
              <a:t>Assistance éducative</a:t>
            </a:r>
          </a:p>
        </p:txBody>
      </p:sp>
      <p:sp>
        <p:nvSpPr>
          <p:cNvPr id="131" name="ZoneTexte 130">
            <a:extLst>
              <a:ext uri="{FF2B5EF4-FFF2-40B4-BE49-F238E27FC236}">
                <a16:creationId xmlns:a16="http://schemas.microsoft.com/office/drawing/2014/main" id="{A3F7A925-13F1-F185-2782-D6E831C83B67}"/>
              </a:ext>
            </a:extLst>
          </p:cNvPr>
          <p:cNvSpPr txBox="1"/>
          <p:nvPr/>
        </p:nvSpPr>
        <p:spPr>
          <a:xfrm rot="18112762">
            <a:off x="6795829" y="1854444"/>
            <a:ext cx="745637" cy="369332"/>
          </a:xfrm>
          <a:prstGeom prst="rect">
            <a:avLst/>
          </a:prstGeom>
          <a:solidFill>
            <a:srgbClr val="FFC409"/>
          </a:solidFill>
        </p:spPr>
        <p:txBody>
          <a:bodyPr wrap="square" rtlCol="0">
            <a:spAutoFit/>
          </a:bodyPr>
          <a:lstStyle/>
          <a:p>
            <a:pPr algn="ctr"/>
            <a:r>
              <a:rPr lang="fr-FR" sz="900" b="1" dirty="0">
                <a:solidFill>
                  <a:schemeClr val="bg1"/>
                </a:solidFill>
              </a:rPr>
              <a:t>Mise en média</a:t>
            </a:r>
          </a:p>
        </p:txBody>
      </p:sp>
      <p:sp>
        <p:nvSpPr>
          <p:cNvPr id="132" name="ZoneTexte 131">
            <a:extLst>
              <a:ext uri="{FF2B5EF4-FFF2-40B4-BE49-F238E27FC236}">
                <a16:creationId xmlns:a16="http://schemas.microsoft.com/office/drawing/2014/main" id="{102D49E6-0A8E-0015-D557-FE48CAC3A905}"/>
              </a:ext>
            </a:extLst>
          </p:cNvPr>
          <p:cNvSpPr txBox="1"/>
          <p:nvPr/>
        </p:nvSpPr>
        <p:spPr>
          <a:xfrm rot="3671267">
            <a:off x="11054896" y="2116207"/>
            <a:ext cx="764882" cy="230832"/>
          </a:xfrm>
          <a:prstGeom prst="rect">
            <a:avLst/>
          </a:prstGeom>
          <a:solidFill>
            <a:srgbClr val="FF0000"/>
          </a:solidFill>
          <a:ln>
            <a:noFill/>
          </a:ln>
        </p:spPr>
        <p:txBody>
          <a:bodyPr wrap="square" rtlCol="0">
            <a:spAutoFit/>
          </a:bodyPr>
          <a:lstStyle/>
          <a:p>
            <a:pPr algn="ctr"/>
            <a:r>
              <a:rPr lang="fr-FR" sz="900" b="1" dirty="0">
                <a:solidFill>
                  <a:schemeClr val="bg1"/>
                </a:solidFill>
              </a:rPr>
              <a:t>Evaluation</a:t>
            </a:r>
          </a:p>
        </p:txBody>
      </p:sp>
      <p:sp>
        <p:nvSpPr>
          <p:cNvPr id="133" name="ZoneTexte 132">
            <a:extLst>
              <a:ext uri="{FF2B5EF4-FFF2-40B4-BE49-F238E27FC236}">
                <a16:creationId xmlns:a16="http://schemas.microsoft.com/office/drawing/2014/main" id="{C9A411F5-72E8-9DB0-C96F-8C4AB0D30C43}"/>
              </a:ext>
            </a:extLst>
          </p:cNvPr>
          <p:cNvSpPr txBox="1"/>
          <p:nvPr/>
        </p:nvSpPr>
        <p:spPr>
          <a:xfrm rot="18140860">
            <a:off x="9334448" y="3470394"/>
            <a:ext cx="914400" cy="338554"/>
          </a:xfrm>
          <a:prstGeom prst="rect">
            <a:avLst/>
          </a:prstGeom>
          <a:noFill/>
        </p:spPr>
        <p:txBody>
          <a:bodyPr wrap="square" rtlCol="0">
            <a:spAutoFit/>
          </a:bodyPr>
          <a:lstStyle/>
          <a:p>
            <a:pPr algn="ctr"/>
            <a:r>
              <a:rPr lang="fr-FR" sz="800" dirty="0"/>
              <a:t>Choix des  outils et perso</a:t>
            </a:r>
          </a:p>
        </p:txBody>
      </p:sp>
      <p:sp>
        <p:nvSpPr>
          <p:cNvPr id="134" name="ZoneTexte 133">
            <a:extLst>
              <a:ext uri="{FF2B5EF4-FFF2-40B4-BE49-F238E27FC236}">
                <a16:creationId xmlns:a16="http://schemas.microsoft.com/office/drawing/2014/main" id="{2DCC7376-0806-D878-EB4D-71865D76A7F4}"/>
              </a:ext>
            </a:extLst>
          </p:cNvPr>
          <p:cNvSpPr txBox="1"/>
          <p:nvPr/>
        </p:nvSpPr>
        <p:spPr>
          <a:xfrm rot="18063366">
            <a:off x="9635014" y="3672562"/>
            <a:ext cx="1071632" cy="461665"/>
          </a:xfrm>
          <a:prstGeom prst="rect">
            <a:avLst/>
          </a:prstGeom>
          <a:noFill/>
        </p:spPr>
        <p:txBody>
          <a:bodyPr wrap="square" rtlCol="0">
            <a:spAutoFit/>
          </a:bodyPr>
          <a:lstStyle/>
          <a:p>
            <a:pPr algn="ctr"/>
            <a:r>
              <a:rPr lang="fr-FR" sz="800" b="1" dirty="0"/>
              <a:t>+</a:t>
            </a:r>
            <a:r>
              <a:rPr lang="fr-FR" sz="800" dirty="0"/>
              <a:t> Choix  des activités / ressources et nbre</a:t>
            </a:r>
          </a:p>
        </p:txBody>
      </p:sp>
      <p:sp>
        <p:nvSpPr>
          <p:cNvPr id="135" name="ZoneTexte 134">
            <a:extLst>
              <a:ext uri="{FF2B5EF4-FFF2-40B4-BE49-F238E27FC236}">
                <a16:creationId xmlns:a16="http://schemas.microsoft.com/office/drawing/2014/main" id="{1FE3E1A3-5D7C-AA00-1034-AC70173F6169}"/>
              </a:ext>
            </a:extLst>
          </p:cNvPr>
          <p:cNvSpPr txBox="1"/>
          <p:nvPr/>
        </p:nvSpPr>
        <p:spPr>
          <a:xfrm rot="18131647">
            <a:off x="10425010" y="4306899"/>
            <a:ext cx="1165739" cy="215444"/>
          </a:xfrm>
          <a:prstGeom prst="rect">
            <a:avLst/>
          </a:prstGeom>
          <a:noFill/>
        </p:spPr>
        <p:txBody>
          <a:bodyPr wrap="square" rtlCol="0">
            <a:spAutoFit/>
          </a:bodyPr>
          <a:lstStyle/>
          <a:p>
            <a:pPr algn="ctr"/>
            <a:r>
              <a:rPr lang="fr-FR" sz="800" b="1" dirty="0"/>
              <a:t>+</a:t>
            </a:r>
            <a:r>
              <a:rPr lang="fr-FR" sz="800" dirty="0"/>
              <a:t> Choix de parcours</a:t>
            </a:r>
          </a:p>
        </p:txBody>
      </p:sp>
      <p:sp>
        <p:nvSpPr>
          <p:cNvPr id="136" name="ZoneTexte 135">
            <a:extLst>
              <a:ext uri="{FF2B5EF4-FFF2-40B4-BE49-F238E27FC236}">
                <a16:creationId xmlns:a16="http://schemas.microsoft.com/office/drawing/2014/main" id="{F29FEA84-2B89-921A-B383-7650B1B954C8}"/>
              </a:ext>
            </a:extLst>
          </p:cNvPr>
          <p:cNvSpPr txBox="1"/>
          <p:nvPr/>
        </p:nvSpPr>
        <p:spPr>
          <a:xfrm rot="18053840">
            <a:off x="11001451" y="4547509"/>
            <a:ext cx="806713" cy="230832"/>
          </a:xfrm>
          <a:prstGeom prst="rect">
            <a:avLst/>
          </a:prstGeom>
          <a:solidFill>
            <a:srgbClr val="FFFF00"/>
          </a:solidFill>
        </p:spPr>
        <p:txBody>
          <a:bodyPr wrap="square" rtlCol="0">
            <a:spAutoFit/>
          </a:bodyPr>
          <a:lstStyle/>
          <a:p>
            <a:pPr algn="ctr"/>
            <a:r>
              <a:rPr lang="fr-FR" sz="900" b="1" dirty="0"/>
              <a:t>Ouverture</a:t>
            </a:r>
          </a:p>
        </p:txBody>
      </p:sp>
      <p:sp>
        <p:nvSpPr>
          <p:cNvPr id="137" name="ZoneTexte 136">
            <a:extLst>
              <a:ext uri="{FF2B5EF4-FFF2-40B4-BE49-F238E27FC236}">
                <a16:creationId xmlns:a16="http://schemas.microsoft.com/office/drawing/2014/main" id="{7B3EC7B6-1E46-A36A-5230-8ADFA60C8C3E}"/>
              </a:ext>
            </a:extLst>
          </p:cNvPr>
          <p:cNvSpPr txBox="1"/>
          <p:nvPr/>
        </p:nvSpPr>
        <p:spPr>
          <a:xfrm rot="3645372">
            <a:off x="10170621" y="2404967"/>
            <a:ext cx="914400" cy="461665"/>
          </a:xfrm>
          <a:prstGeom prst="rect">
            <a:avLst/>
          </a:prstGeom>
          <a:noFill/>
        </p:spPr>
        <p:txBody>
          <a:bodyPr wrap="square" rtlCol="0">
            <a:spAutoFit/>
          </a:bodyPr>
          <a:lstStyle/>
          <a:p>
            <a:pPr algn="ctr"/>
            <a:r>
              <a:rPr lang="fr-FR" sz="800" b="1" dirty="0"/>
              <a:t>+</a:t>
            </a:r>
            <a:r>
              <a:rPr lang="fr-FR" sz="800" dirty="0"/>
              <a:t> Répartie en présence et distance</a:t>
            </a:r>
          </a:p>
        </p:txBody>
      </p:sp>
      <p:sp>
        <p:nvSpPr>
          <p:cNvPr id="138" name="ZoneTexte 137">
            <a:extLst>
              <a:ext uri="{FF2B5EF4-FFF2-40B4-BE49-F238E27FC236}">
                <a16:creationId xmlns:a16="http://schemas.microsoft.com/office/drawing/2014/main" id="{67028306-EE0E-9233-1A01-B3A13E80C86E}"/>
              </a:ext>
            </a:extLst>
          </p:cNvPr>
          <p:cNvSpPr txBox="1"/>
          <p:nvPr/>
        </p:nvSpPr>
        <p:spPr>
          <a:xfrm rot="3737147">
            <a:off x="10469304" y="2274126"/>
            <a:ext cx="1095072" cy="338554"/>
          </a:xfrm>
          <a:prstGeom prst="rect">
            <a:avLst/>
          </a:prstGeom>
          <a:noFill/>
        </p:spPr>
        <p:txBody>
          <a:bodyPr wrap="square" rtlCol="0">
            <a:spAutoFit/>
          </a:bodyPr>
          <a:lstStyle/>
          <a:p>
            <a:pPr algn="ctr"/>
            <a:r>
              <a:rPr lang="fr-FR" sz="800" b="1" dirty="0"/>
              <a:t>+</a:t>
            </a:r>
            <a:r>
              <a:rPr lang="fr-FR" sz="800" dirty="0"/>
              <a:t> Eval du dispositif </a:t>
            </a:r>
          </a:p>
          <a:p>
            <a:pPr algn="ctr"/>
            <a:r>
              <a:rPr lang="fr-FR" sz="800" dirty="0"/>
              <a:t>et enseignements</a:t>
            </a:r>
          </a:p>
        </p:txBody>
      </p:sp>
      <p:sp>
        <p:nvSpPr>
          <p:cNvPr id="139" name="Ellipse 138">
            <a:extLst>
              <a:ext uri="{FF2B5EF4-FFF2-40B4-BE49-F238E27FC236}">
                <a16:creationId xmlns:a16="http://schemas.microsoft.com/office/drawing/2014/main" id="{B5E27124-232B-1935-725C-66B114EC6796}"/>
              </a:ext>
            </a:extLst>
          </p:cNvPr>
          <p:cNvSpPr/>
          <p:nvPr/>
        </p:nvSpPr>
        <p:spPr>
          <a:xfrm>
            <a:off x="9215099" y="3281896"/>
            <a:ext cx="174596" cy="178580"/>
          </a:xfrm>
          <a:prstGeom prst="ellipse">
            <a:avLst/>
          </a:prstGeom>
          <a:solidFill>
            <a:srgbClr val="0070C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a:solidFill>
                  <a:schemeClr val="bg1"/>
                </a:solidFill>
                <a:effectLst>
                  <a:outerShdw blurRad="38100" dist="38100" dir="2700000" algn="tl">
                    <a:srgbClr val="000000">
                      <a:alpha val="43137"/>
                    </a:srgbClr>
                  </a:outerShdw>
                </a:effectLst>
              </a:rPr>
              <a:t>0</a:t>
            </a:r>
          </a:p>
        </p:txBody>
      </p:sp>
      <p:sp>
        <p:nvSpPr>
          <p:cNvPr id="140" name="Triangle isocèle 139">
            <a:extLst>
              <a:ext uri="{FF2B5EF4-FFF2-40B4-BE49-F238E27FC236}">
                <a16:creationId xmlns:a16="http://schemas.microsoft.com/office/drawing/2014/main" id="{FDAC9990-42AB-5D0D-1EE8-4FD9A191BBCA}"/>
              </a:ext>
            </a:extLst>
          </p:cNvPr>
          <p:cNvSpPr/>
          <p:nvPr/>
        </p:nvSpPr>
        <p:spPr>
          <a:xfrm rot="10800000">
            <a:off x="9217601" y="555182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Triangle isocèle 140">
            <a:extLst>
              <a:ext uri="{FF2B5EF4-FFF2-40B4-BE49-F238E27FC236}">
                <a16:creationId xmlns:a16="http://schemas.microsoft.com/office/drawing/2014/main" id="{49A43FB3-0791-6648-26D9-F9D909D1E79D}"/>
              </a:ext>
            </a:extLst>
          </p:cNvPr>
          <p:cNvSpPr/>
          <p:nvPr/>
        </p:nvSpPr>
        <p:spPr>
          <a:xfrm rot="14573467">
            <a:off x="7221056" y="436851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Triangle isocèle 141">
            <a:extLst>
              <a:ext uri="{FF2B5EF4-FFF2-40B4-BE49-F238E27FC236}">
                <a16:creationId xmlns:a16="http://schemas.microsoft.com/office/drawing/2014/main" id="{EDA6BE73-DC63-0B77-F938-9A12514B5883}"/>
              </a:ext>
            </a:extLst>
          </p:cNvPr>
          <p:cNvSpPr/>
          <p:nvPr/>
        </p:nvSpPr>
        <p:spPr>
          <a:xfrm>
            <a:off x="9213895" y="107373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Triangle isocèle 142">
            <a:extLst>
              <a:ext uri="{FF2B5EF4-FFF2-40B4-BE49-F238E27FC236}">
                <a16:creationId xmlns:a16="http://schemas.microsoft.com/office/drawing/2014/main" id="{43708A2F-0C6E-CCCC-BE26-A64A2869FDF4}"/>
              </a:ext>
            </a:extLst>
          </p:cNvPr>
          <p:cNvSpPr/>
          <p:nvPr/>
        </p:nvSpPr>
        <p:spPr>
          <a:xfrm rot="7427728">
            <a:off x="11123820" y="4435994"/>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4" name="Triangle isocèle 143">
            <a:extLst>
              <a:ext uri="{FF2B5EF4-FFF2-40B4-BE49-F238E27FC236}">
                <a16:creationId xmlns:a16="http://schemas.microsoft.com/office/drawing/2014/main" id="{B8CC0BA8-B65E-7CD0-4EF2-8A04F8B97EBF}"/>
              </a:ext>
            </a:extLst>
          </p:cNvPr>
          <p:cNvSpPr/>
          <p:nvPr/>
        </p:nvSpPr>
        <p:spPr>
          <a:xfrm rot="3582517">
            <a:off x="11161704" y="221066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ZoneTexte 144">
            <a:extLst>
              <a:ext uri="{FF2B5EF4-FFF2-40B4-BE49-F238E27FC236}">
                <a16:creationId xmlns:a16="http://schemas.microsoft.com/office/drawing/2014/main" id="{33E47943-51FB-B86D-C983-DABAC3AC5BC3}"/>
              </a:ext>
            </a:extLst>
          </p:cNvPr>
          <p:cNvSpPr txBox="1"/>
          <p:nvPr/>
        </p:nvSpPr>
        <p:spPr>
          <a:xfrm rot="3703301">
            <a:off x="6907829" y="4185785"/>
            <a:ext cx="1305291" cy="338554"/>
          </a:xfrm>
          <a:prstGeom prst="rect">
            <a:avLst/>
          </a:prstGeom>
          <a:noFill/>
        </p:spPr>
        <p:txBody>
          <a:bodyPr wrap="square" rtlCol="0">
            <a:spAutoFit/>
          </a:bodyPr>
          <a:lstStyle/>
          <a:p>
            <a:pPr algn="ctr"/>
            <a:r>
              <a:rPr lang="fr-FR" sz="800" b="1" dirty="0"/>
              <a:t>+</a:t>
            </a:r>
            <a:r>
              <a:rPr lang="fr-FR" sz="800" dirty="0"/>
              <a:t> un double continuum cohérent et adapté</a:t>
            </a:r>
          </a:p>
        </p:txBody>
      </p:sp>
      <p:sp>
        <p:nvSpPr>
          <p:cNvPr id="146" name="ZoneTexte 145">
            <a:extLst>
              <a:ext uri="{FF2B5EF4-FFF2-40B4-BE49-F238E27FC236}">
                <a16:creationId xmlns:a16="http://schemas.microsoft.com/office/drawing/2014/main" id="{EEDB6DB7-E7CA-0DF2-0AB0-708EDB08DCDE}"/>
              </a:ext>
            </a:extLst>
          </p:cNvPr>
          <p:cNvSpPr txBox="1"/>
          <p:nvPr/>
        </p:nvSpPr>
        <p:spPr>
          <a:xfrm rot="3637549">
            <a:off x="7884057" y="3724392"/>
            <a:ext cx="956386" cy="338554"/>
          </a:xfrm>
          <a:prstGeom prst="rect">
            <a:avLst/>
          </a:prstGeom>
          <a:noFill/>
        </p:spPr>
        <p:txBody>
          <a:bodyPr wrap="square" rtlCol="0">
            <a:spAutoFit/>
          </a:bodyPr>
          <a:lstStyle/>
          <a:p>
            <a:pPr algn="ctr"/>
            <a:r>
              <a:rPr lang="fr-FR" sz="800" dirty="0">
                <a:solidFill>
                  <a:schemeClr val="tx1"/>
                </a:solidFill>
              </a:rPr>
              <a:t> </a:t>
            </a:r>
            <a:r>
              <a:rPr lang="fr-FR" sz="800" b="1" dirty="0">
                <a:solidFill>
                  <a:schemeClr val="tx1"/>
                </a:solidFill>
              </a:rPr>
              <a:t>+</a:t>
            </a:r>
            <a:r>
              <a:rPr lang="fr-FR" sz="800" dirty="0">
                <a:solidFill>
                  <a:schemeClr val="tx1"/>
                </a:solidFill>
              </a:rPr>
              <a:t> MST et besoin</a:t>
            </a:r>
          </a:p>
        </p:txBody>
      </p:sp>
      <p:sp>
        <p:nvSpPr>
          <p:cNvPr id="147" name="Triangle isocèle 146">
            <a:extLst>
              <a:ext uri="{FF2B5EF4-FFF2-40B4-BE49-F238E27FC236}">
                <a16:creationId xmlns:a16="http://schemas.microsoft.com/office/drawing/2014/main" id="{0A5A914D-DBB3-406B-9F05-982EACBBB1F4}"/>
              </a:ext>
            </a:extLst>
          </p:cNvPr>
          <p:cNvSpPr/>
          <p:nvPr/>
        </p:nvSpPr>
        <p:spPr>
          <a:xfrm rot="18344736">
            <a:off x="7331479" y="210852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Ellipse 147">
            <a:extLst>
              <a:ext uri="{FF2B5EF4-FFF2-40B4-BE49-F238E27FC236}">
                <a16:creationId xmlns:a16="http://schemas.microsoft.com/office/drawing/2014/main" id="{D905F559-F963-BE7E-1AF2-3FE1B1319006}"/>
              </a:ext>
            </a:extLst>
          </p:cNvPr>
          <p:cNvSpPr/>
          <p:nvPr/>
        </p:nvSpPr>
        <p:spPr>
          <a:xfrm>
            <a:off x="8561586" y="2646478"/>
            <a:ext cx="1454581" cy="1454581"/>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9" name="Ellipse 148">
            <a:extLst>
              <a:ext uri="{FF2B5EF4-FFF2-40B4-BE49-F238E27FC236}">
                <a16:creationId xmlns:a16="http://schemas.microsoft.com/office/drawing/2014/main" id="{EE9E5A29-DAE9-DADE-F705-E91319B56F70}"/>
              </a:ext>
            </a:extLst>
          </p:cNvPr>
          <p:cNvSpPr/>
          <p:nvPr/>
        </p:nvSpPr>
        <p:spPr>
          <a:xfrm>
            <a:off x="8010684" y="2117190"/>
            <a:ext cx="2547993" cy="2547993"/>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0" name="Ellipse 149">
            <a:extLst>
              <a:ext uri="{FF2B5EF4-FFF2-40B4-BE49-F238E27FC236}">
                <a16:creationId xmlns:a16="http://schemas.microsoft.com/office/drawing/2014/main" id="{3D34FFD4-886A-DE42-2562-564FEFD4608D}"/>
              </a:ext>
            </a:extLst>
          </p:cNvPr>
          <p:cNvSpPr/>
          <p:nvPr/>
        </p:nvSpPr>
        <p:spPr>
          <a:xfrm>
            <a:off x="7559755" y="1655418"/>
            <a:ext cx="3468142" cy="3468142"/>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1" name="ZoneTexte 150">
            <a:extLst>
              <a:ext uri="{FF2B5EF4-FFF2-40B4-BE49-F238E27FC236}">
                <a16:creationId xmlns:a16="http://schemas.microsoft.com/office/drawing/2014/main" id="{CA033ACB-A608-9E70-B76C-784452A8BA50}"/>
              </a:ext>
            </a:extLst>
          </p:cNvPr>
          <p:cNvSpPr txBox="1"/>
          <p:nvPr/>
        </p:nvSpPr>
        <p:spPr>
          <a:xfrm>
            <a:off x="8491936" y="327303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2" name="ZoneTexte 151">
            <a:extLst>
              <a:ext uri="{FF2B5EF4-FFF2-40B4-BE49-F238E27FC236}">
                <a16:creationId xmlns:a16="http://schemas.microsoft.com/office/drawing/2014/main" id="{10A6735C-0456-A032-4B9F-B2D288CA4810}"/>
              </a:ext>
            </a:extLst>
          </p:cNvPr>
          <p:cNvSpPr txBox="1"/>
          <p:nvPr/>
        </p:nvSpPr>
        <p:spPr>
          <a:xfrm>
            <a:off x="9858022" y="325518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3" name="ZoneTexte 152">
            <a:extLst>
              <a:ext uri="{FF2B5EF4-FFF2-40B4-BE49-F238E27FC236}">
                <a16:creationId xmlns:a16="http://schemas.microsoft.com/office/drawing/2014/main" id="{EE221EC2-D2EB-F0E5-DE35-8B7144D7D6A7}"/>
              </a:ext>
            </a:extLst>
          </p:cNvPr>
          <p:cNvSpPr txBox="1"/>
          <p:nvPr/>
        </p:nvSpPr>
        <p:spPr>
          <a:xfrm>
            <a:off x="7944633" y="3246618"/>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4" name="ZoneTexte 153">
            <a:extLst>
              <a:ext uri="{FF2B5EF4-FFF2-40B4-BE49-F238E27FC236}">
                <a16:creationId xmlns:a16="http://schemas.microsoft.com/office/drawing/2014/main" id="{556886E4-D371-5A01-246B-0D0A280FF747}"/>
              </a:ext>
            </a:extLst>
          </p:cNvPr>
          <p:cNvSpPr txBox="1"/>
          <p:nvPr/>
        </p:nvSpPr>
        <p:spPr>
          <a:xfrm>
            <a:off x="7478702"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5" name="ZoneTexte 154">
            <a:extLst>
              <a:ext uri="{FF2B5EF4-FFF2-40B4-BE49-F238E27FC236}">
                <a16:creationId xmlns:a16="http://schemas.microsoft.com/office/drawing/2014/main" id="{E9245011-4066-5680-7D63-FA226FCBE375}"/>
              </a:ext>
            </a:extLst>
          </p:cNvPr>
          <p:cNvSpPr txBox="1"/>
          <p:nvPr/>
        </p:nvSpPr>
        <p:spPr>
          <a:xfrm>
            <a:off x="10428799" y="32487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6" name="ZoneTexte 155">
            <a:extLst>
              <a:ext uri="{FF2B5EF4-FFF2-40B4-BE49-F238E27FC236}">
                <a16:creationId xmlns:a16="http://schemas.microsoft.com/office/drawing/2014/main" id="{F966605F-039F-49D4-A46B-433A9890076B}"/>
              </a:ext>
            </a:extLst>
          </p:cNvPr>
          <p:cNvSpPr txBox="1"/>
          <p:nvPr/>
        </p:nvSpPr>
        <p:spPr>
          <a:xfrm>
            <a:off x="10862863"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7" name="ZoneTexte 156">
            <a:extLst>
              <a:ext uri="{FF2B5EF4-FFF2-40B4-BE49-F238E27FC236}">
                <a16:creationId xmlns:a16="http://schemas.microsoft.com/office/drawing/2014/main" id="{DF3EE42A-E2A0-0B51-E888-B6746E194864}"/>
              </a:ext>
            </a:extLst>
          </p:cNvPr>
          <p:cNvSpPr txBox="1"/>
          <p:nvPr/>
        </p:nvSpPr>
        <p:spPr>
          <a:xfrm>
            <a:off x="8856227" y="2693301"/>
            <a:ext cx="914400" cy="215444"/>
          </a:xfrm>
          <a:prstGeom prst="rect">
            <a:avLst/>
          </a:prstGeom>
          <a:noFill/>
        </p:spPr>
        <p:txBody>
          <a:bodyPr wrap="square" rtlCol="0">
            <a:spAutoFit/>
          </a:bodyPr>
          <a:lstStyle/>
          <a:p>
            <a:pPr algn="ctr"/>
            <a:r>
              <a:rPr lang="fr-FR" sz="800" dirty="0"/>
              <a:t>Transmissive</a:t>
            </a:r>
          </a:p>
        </p:txBody>
      </p:sp>
      <p:sp>
        <p:nvSpPr>
          <p:cNvPr id="158" name="ZoneTexte 157">
            <a:extLst>
              <a:ext uri="{FF2B5EF4-FFF2-40B4-BE49-F238E27FC236}">
                <a16:creationId xmlns:a16="http://schemas.microsoft.com/office/drawing/2014/main" id="{8E69F959-F13C-4805-7EF8-41A4387DF3D1}"/>
              </a:ext>
            </a:extLst>
          </p:cNvPr>
          <p:cNvSpPr txBox="1"/>
          <p:nvPr/>
        </p:nvSpPr>
        <p:spPr>
          <a:xfrm rot="18157365">
            <a:off x="8349675" y="2891472"/>
            <a:ext cx="850430" cy="338554"/>
          </a:xfrm>
          <a:prstGeom prst="rect">
            <a:avLst/>
          </a:prstGeom>
          <a:noFill/>
        </p:spPr>
        <p:txBody>
          <a:bodyPr wrap="square" rtlCol="0">
            <a:spAutoFit/>
          </a:bodyPr>
          <a:lstStyle/>
          <a:p>
            <a:pPr algn="ctr"/>
            <a:r>
              <a:rPr lang="fr-FR" sz="800" dirty="0"/>
              <a:t>Stocker / dématérialiser</a:t>
            </a:r>
            <a:endParaRPr lang="fr-FR" sz="900" dirty="0"/>
          </a:p>
        </p:txBody>
      </p:sp>
      <p:sp>
        <p:nvSpPr>
          <p:cNvPr id="159" name="ZoneTexte 158">
            <a:extLst>
              <a:ext uri="{FF2B5EF4-FFF2-40B4-BE49-F238E27FC236}">
                <a16:creationId xmlns:a16="http://schemas.microsoft.com/office/drawing/2014/main" id="{1C2F24CE-6B7F-7AC4-0442-474E39F051FE}"/>
              </a:ext>
            </a:extLst>
          </p:cNvPr>
          <p:cNvSpPr txBox="1"/>
          <p:nvPr/>
        </p:nvSpPr>
        <p:spPr>
          <a:xfrm>
            <a:off x="6945507"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0" name="ZoneTexte 159">
            <a:extLst>
              <a:ext uri="{FF2B5EF4-FFF2-40B4-BE49-F238E27FC236}">
                <a16:creationId xmlns:a16="http://schemas.microsoft.com/office/drawing/2014/main" id="{E0036BEF-5FA5-4FEE-0539-2550ED795C67}"/>
              </a:ext>
            </a:extLst>
          </p:cNvPr>
          <p:cNvSpPr txBox="1"/>
          <p:nvPr/>
        </p:nvSpPr>
        <p:spPr>
          <a:xfrm>
            <a:off x="11373058"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1" name="ZoneTexte 160">
            <a:extLst>
              <a:ext uri="{FF2B5EF4-FFF2-40B4-BE49-F238E27FC236}">
                <a16:creationId xmlns:a16="http://schemas.microsoft.com/office/drawing/2014/main" id="{897A2FA2-068A-3555-67EA-411FC32744AB}"/>
              </a:ext>
            </a:extLst>
          </p:cNvPr>
          <p:cNvSpPr txBox="1"/>
          <p:nvPr/>
        </p:nvSpPr>
        <p:spPr>
          <a:xfrm>
            <a:off x="8817817" y="3727391"/>
            <a:ext cx="914400" cy="338554"/>
          </a:xfrm>
          <a:prstGeom prst="rect">
            <a:avLst/>
          </a:prstGeom>
          <a:noFill/>
        </p:spPr>
        <p:txBody>
          <a:bodyPr wrap="square" rtlCol="0">
            <a:spAutoFit/>
          </a:bodyPr>
          <a:lstStyle/>
          <a:p>
            <a:pPr algn="ctr"/>
            <a:r>
              <a:rPr lang="fr-FR" sz="800" dirty="0"/>
              <a:t>Assistance par présentation</a:t>
            </a:r>
          </a:p>
        </p:txBody>
      </p:sp>
      <p:sp>
        <p:nvSpPr>
          <p:cNvPr id="162" name="ZoneTexte 161">
            <a:extLst>
              <a:ext uri="{FF2B5EF4-FFF2-40B4-BE49-F238E27FC236}">
                <a16:creationId xmlns:a16="http://schemas.microsoft.com/office/drawing/2014/main" id="{1C744C07-2A57-F598-1905-9E6D3BED968B}"/>
              </a:ext>
            </a:extLst>
          </p:cNvPr>
          <p:cNvSpPr txBox="1"/>
          <p:nvPr/>
        </p:nvSpPr>
        <p:spPr>
          <a:xfrm rot="3715858">
            <a:off x="9452625" y="2906894"/>
            <a:ext cx="785631" cy="338554"/>
          </a:xfrm>
          <a:prstGeom prst="rect">
            <a:avLst/>
          </a:prstGeom>
          <a:noFill/>
        </p:spPr>
        <p:txBody>
          <a:bodyPr wrap="square" rtlCol="0">
            <a:spAutoFit/>
          </a:bodyPr>
          <a:lstStyle/>
          <a:p>
            <a:pPr algn="ctr"/>
            <a:r>
              <a:rPr lang="fr-FR" sz="800" dirty="0"/>
              <a:t>Certificative &amp; sommative</a:t>
            </a:r>
          </a:p>
        </p:txBody>
      </p:sp>
      <p:sp>
        <p:nvSpPr>
          <p:cNvPr id="163" name="ZoneTexte 162">
            <a:extLst>
              <a:ext uri="{FF2B5EF4-FFF2-40B4-BE49-F238E27FC236}">
                <a16:creationId xmlns:a16="http://schemas.microsoft.com/office/drawing/2014/main" id="{E7FCA70F-EC0F-00CE-9C65-8C766E6A7746}"/>
              </a:ext>
            </a:extLst>
          </p:cNvPr>
          <p:cNvSpPr txBox="1"/>
          <p:nvPr/>
        </p:nvSpPr>
        <p:spPr>
          <a:xfrm rot="3630084">
            <a:off x="8341625" y="3492308"/>
            <a:ext cx="914400" cy="338554"/>
          </a:xfrm>
          <a:prstGeom prst="rect">
            <a:avLst/>
          </a:prstGeom>
          <a:noFill/>
        </p:spPr>
        <p:txBody>
          <a:bodyPr wrap="square" rtlCol="0">
            <a:spAutoFit/>
          </a:bodyPr>
          <a:lstStyle/>
          <a:p>
            <a:pPr algn="ctr"/>
            <a:r>
              <a:rPr lang="fr-FR" sz="800" dirty="0"/>
              <a:t> Simple</a:t>
            </a:r>
            <a:br>
              <a:rPr lang="fr-FR" sz="800" dirty="0"/>
            </a:br>
            <a:r>
              <a:rPr lang="fr-FR" sz="800" dirty="0"/>
              <a:t>Juxtaposition</a:t>
            </a:r>
          </a:p>
        </p:txBody>
      </p:sp>
      <p:sp>
        <p:nvSpPr>
          <p:cNvPr id="164" name="ZoneTexte 163">
            <a:extLst>
              <a:ext uri="{FF2B5EF4-FFF2-40B4-BE49-F238E27FC236}">
                <a16:creationId xmlns:a16="http://schemas.microsoft.com/office/drawing/2014/main" id="{B764D06C-F541-5BBE-4217-5BCB2078D463}"/>
              </a:ext>
            </a:extLst>
          </p:cNvPr>
          <p:cNvSpPr txBox="1"/>
          <p:nvPr/>
        </p:nvSpPr>
        <p:spPr>
          <a:xfrm>
            <a:off x="8831446" y="2283131"/>
            <a:ext cx="914400" cy="215444"/>
          </a:xfrm>
          <a:prstGeom prst="rect">
            <a:avLst/>
          </a:prstGeom>
          <a:noFill/>
        </p:spPr>
        <p:txBody>
          <a:bodyPr wrap="square" rtlCol="0">
            <a:spAutoFit/>
          </a:bodyPr>
          <a:lstStyle/>
          <a:p>
            <a:pPr algn="ctr"/>
            <a:r>
              <a:rPr lang="fr-FR" sz="800" dirty="0"/>
              <a:t>Individualiste</a:t>
            </a:r>
          </a:p>
        </p:txBody>
      </p:sp>
      <p:sp>
        <p:nvSpPr>
          <p:cNvPr id="165" name="ZoneTexte 164">
            <a:extLst>
              <a:ext uri="{FF2B5EF4-FFF2-40B4-BE49-F238E27FC236}">
                <a16:creationId xmlns:a16="http://schemas.microsoft.com/office/drawing/2014/main" id="{FF117895-A783-07CA-14A4-7AC658121716}"/>
              </a:ext>
            </a:extLst>
          </p:cNvPr>
          <p:cNvSpPr txBox="1"/>
          <p:nvPr/>
        </p:nvSpPr>
        <p:spPr>
          <a:xfrm>
            <a:off x="8823719" y="1359612"/>
            <a:ext cx="914400" cy="215444"/>
          </a:xfrm>
          <a:prstGeom prst="rect">
            <a:avLst/>
          </a:prstGeom>
          <a:noFill/>
        </p:spPr>
        <p:txBody>
          <a:bodyPr wrap="square" rtlCol="0">
            <a:spAutoFit/>
          </a:bodyPr>
          <a:lstStyle/>
          <a:p>
            <a:pPr algn="ctr"/>
            <a:r>
              <a:rPr lang="fr-FR" sz="800" dirty="0"/>
              <a:t>Mixte</a:t>
            </a:r>
          </a:p>
        </p:txBody>
      </p:sp>
      <p:sp>
        <p:nvSpPr>
          <p:cNvPr id="166" name="ZoneTexte 165">
            <a:extLst>
              <a:ext uri="{FF2B5EF4-FFF2-40B4-BE49-F238E27FC236}">
                <a16:creationId xmlns:a16="http://schemas.microsoft.com/office/drawing/2014/main" id="{9686AEBD-F3D3-A2DD-28BD-2B06B3FBB31F}"/>
              </a:ext>
            </a:extLst>
          </p:cNvPr>
          <p:cNvSpPr txBox="1"/>
          <p:nvPr/>
        </p:nvSpPr>
        <p:spPr>
          <a:xfrm rot="18131647">
            <a:off x="10000361" y="4013372"/>
            <a:ext cx="1264473" cy="338554"/>
          </a:xfrm>
          <a:prstGeom prst="rect">
            <a:avLst/>
          </a:prstGeom>
          <a:noFill/>
        </p:spPr>
        <p:txBody>
          <a:bodyPr wrap="square" rtlCol="0">
            <a:spAutoFit/>
          </a:bodyPr>
          <a:lstStyle/>
          <a:p>
            <a:pPr algn="ctr"/>
            <a:r>
              <a:rPr lang="fr-FR" sz="800" b="1" dirty="0"/>
              <a:t>+</a:t>
            </a:r>
            <a:r>
              <a:rPr lang="fr-FR" sz="800" dirty="0"/>
              <a:t> Choix des modalités pour suivre le cours</a:t>
            </a:r>
          </a:p>
        </p:txBody>
      </p:sp>
      <p:sp>
        <p:nvSpPr>
          <p:cNvPr id="167" name="Ellipse 166">
            <a:extLst>
              <a:ext uri="{FF2B5EF4-FFF2-40B4-BE49-F238E27FC236}">
                <a16:creationId xmlns:a16="http://schemas.microsoft.com/office/drawing/2014/main" id="{1DB7CC57-FBFB-1922-399E-C40729D92247}"/>
              </a:ext>
            </a:extLst>
          </p:cNvPr>
          <p:cNvSpPr/>
          <p:nvPr/>
        </p:nvSpPr>
        <p:spPr>
          <a:xfrm>
            <a:off x="9262610" y="196524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8" name="Ellipse 167">
            <a:extLst>
              <a:ext uri="{FF2B5EF4-FFF2-40B4-BE49-F238E27FC236}">
                <a16:creationId xmlns:a16="http://schemas.microsoft.com/office/drawing/2014/main" id="{7C7C32AA-67AB-E1C1-B6E0-637575D622DA}"/>
              </a:ext>
            </a:extLst>
          </p:cNvPr>
          <p:cNvSpPr/>
          <p:nvPr/>
        </p:nvSpPr>
        <p:spPr>
          <a:xfrm>
            <a:off x="9262610" y="24668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Ellipse 168">
            <a:extLst>
              <a:ext uri="{FF2B5EF4-FFF2-40B4-BE49-F238E27FC236}">
                <a16:creationId xmlns:a16="http://schemas.microsoft.com/office/drawing/2014/main" id="{2C6D8AC4-189C-9A2A-3047-F03293C1E8F1}"/>
              </a:ext>
            </a:extLst>
          </p:cNvPr>
          <p:cNvSpPr/>
          <p:nvPr/>
        </p:nvSpPr>
        <p:spPr>
          <a:xfrm>
            <a:off x="9249225" y="289965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0" name="Ellipse 169">
            <a:extLst>
              <a:ext uri="{FF2B5EF4-FFF2-40B4-BE49-F238E27FC236}">
                <a16:creationId xmlns:a16="http://schemas.microsoft.com/office/drawing/2014/main" id="{E6F2415A-634D-1318-FF36-E2214DF6F250}"/>
              </a:ext>
            </a:extLst>
          </p:cNvPr>
          <p:cNvSpPr/>
          <p:nvPr/>
        </p:nvSpPr>
        <p:spPr>
          <a:xfrm>
            <a:off x="9262610" y="153661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Ellipse 170">
            <a:extLst>
              <a:ext uri="{FF2B5EF4-FFF2-40B4-BE49-F238E27FC236}">
                <a16:creationId xmlns:a16="http://schemas.microsoft.com/office/drawing/2014/main" id="{94C30397-ACE1-F43B-9A43-72C4D126854D}"/>
              </a:ext>
            </a:extLst>
          </p:cNvPr>
          <p:cNvSpPr/>
          <p:nvPr/>
        </p:nvSpPr>
        <p:spPr>
          <a:xfrm>
            <a:off x="9265418" y="37310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2" name="Ellipse 171">
            <a:extLst>
              <a:ext uri="{FF2B5EF4-FFF2-40B4-BE49-F238E27FC236}">
                <a16:creationId xmlns:a16="http://schemas.microsoft.com/office/drawing/2014/main" id="{057C9DF9-D9E1-5914-39D4-A4FDFAD3286A}"/>
              </a:ext>
            </a:extLst>
          </p:cNvPr>
          <p:cNvSpPr/>
          <p:nvPr/>
        </p:nvSpPr>
        <p:spPr>
          <a:xfrm>
            <a:off x="9262610" y="41972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3" name="Ellipse 172">
            <a:extLst>
              <a:ext uri="{FF2B5EF4-FFF2-40B4-BE49-F238E27FC236}">
                <a16:creationId xmlns:a16="http://schemas.microsoft.com/office/drawing/2014/main" id="{96CA05E4-47E6-711E-6A3A-716A14F762E3}"/>
              </a:ext>
            </a:extLst>
          </p:cNvPr>
          <p:cNvSpPr/>
          <p:nvPr/>
        </p:nvSpPr>
        <p:spPr>
          <a:xfrm>
            <a:off x="9259435" y="51878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4" name="Ellipse 173">
            <a:extLst>
              <a:ext uri="{FF2B5EF4-FFF2-40B4-BE49-F238E27FC236}">
                <a16:creationId xmlns:a16="http://schemas.microsoft.com/office/drawing/2014/main" id="{2AF0AF50-8B76-6752-3279-95CEB131E3DE}"/>
              </a:ext>
            </a:extLst>
          </p:cNvPr>
          <p:cNvSpPr/>
          <p:nvPr/>
        </p:nvSpPr>
        <p:spPr>
          <a:xfrm>
            <a:off x="9256260" y="47147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5" name="Ellipse 174">
            <a:extLst>
              <a:ext uri="{FF2B5EF4-FFF2-40B4-BE49-F238E27FC236}">
                <a16:creationId xmlns:a16="http://schemas.microsoft.com/office/drawing/2014/main" id="{3386EAD5-1FFF-62ED-0A79-FE91A7385256}"/>
              </a:ext>
            </a:extLst>
          </p:cNvPr>
          <p:cNvSpPr/>
          <p:nvPr/>
        </p:nvSpPr>
        <p:spPr>
          <a:xfrm>
            <a:off x="9701839" y="312516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6" name="Ellipse 175">
            <a:extLst>
              <a:ext uri="{FF2B5EF4-FFF2-40B4-BE49-F238E27FC236}">
                <a16:creationId xmlns:a16="http://schemas.microsoft.com/office/drawing/2014/main" id="{B54A77A1-1670-2E8B-D888-AABBA5FC52F7}"/>
              </a:ext>
            </a:extLst>
          </p:cNvPr>
          <p:cNvSpPr/>
          <p:nvPr/>
        </p:nvSpPr>
        <p:spPr>
          <a:xfrm>
            <a:off x="10029111" y="293573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7" name="Ellipse 176">
            <a:extLst>
              <a:ext uri="{FF2B5EF4-FFF2-40B4-BE49-F238E27FC236}">
                <a16:creationId xmlns:a16="http://schemas.microsoft.com/office/drawing/2014/main" id="{FBE0FBEB-1D6A-CFBF-5A56-6FAC4D706C0B}"/>
              </a:ext>
            </a:extLst>
          </p:cNvPr>
          <p:cNvSpPr/>
          <p:nvPr/>
        </p:nvSpPr>
        <p:spPr>
          <a:xfrm>
            <a:off x="10476751" y="269633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8" name="Ellipse 177">
            <a:extLst>
              <a:ext uri="{FF2B5EF4-FFF2-40B4-BE49-F238E27FC236}">
                <a16:creationId xmlns:a16="http://schemas.microsoft.com/office/drawing/2014/main" id="{5FB5633C-24B1-8970-7B6B-5370C6347FD0}"/>
              </a:ext>
            </a:extLst>
          </p:cNvPr>
          <p:cNvSpPr/>
          <p:nvPr/>
        </p:nvSpPr>
        <p:spPr>
          <a:xfrm>
            <a:off x="10850704" y="248975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9" name="Ellipse 178">
            <a:extLst>
              <a:ext uri="{FF2B5EF4-FFF2-40B4-BE49-F238E27FC236}">
                <a16:creationId xmlns:a16="http://schemas.microsoft.com/office/drawing/2014/main" id="{F321C4D1-A409-07BC-6CA7-5FA9BD66BB29}"/>
              </a:ext>
            </a:extLst>
          </p:cNvPr>
          <p:cNvSpPr/>
          <p:nvPr/>
        </p:nvSpPr>
        <p:spPr>
          <a:xfrm>
            <a:off x="9627477" y="356104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0" name="Ellipse 179">
            <a:extLst>
              <a:ext uri="{FF2B5EF4-FFF2-40B4-BE49-F238E27FC236}">
                <a16:creationId xmlns:a16="http://schemas.microsoft.com/office/drawing/2014/main" id="{C308DB84-B6E5-5EFD-F07C-A07A05B718B1}"/>
              </a:ext>
            </a:extLst>
          </p:cNvPr>
          <p:cNvSpPr/>
          <p:nvPr/>
        </p:nvSpPr>
        <p:spPr>
          <a:xfrm>
            <a:off x="10443886" y="405534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1" name="Ellipse 180">
            <a:extLst>
              <a:ext uri="{FF2B5EF4-FFF2-40B4-BE49-F238E27FC236}">
                <a16:creationId xmlns:a16="http://schemas.microsoft.com/office/drawing/2014/main" id="{3935F6DC-B87C-15A8-605D-516DAB77CEBD}"/>
              </a:ext>
            </a:extLst>
          </p:cNvPr>
          <p:cNvSpPr/>
          <p:nvPr/>
        </p:nvSpPr>
        <p:spPr>
          <a:xfrm>
            <a:off x="9999016" y="378931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2" name="Ellipse 181">
            <a:extLst>
              <a:ext uri="{FF2B5EF4-FFF2-40B4-BE49-F238E27FC236}">
                <a16:creationId xmlns:a16="http://schemas.microsoft.com/office/drawing/2014/main" id="{96BD91D9-6738-AA5B-A5B6-F7C912234E92}"/>
              </a:ext>
            </a:extLst>
          </p:cNvPr>
          <p:cNvSpPr/>
          <p:nvPr/>
        </p:nvSpPr>
        <p:spPr>
          <a:xfrm>
            <a:off x="10854969" y="430697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3" name="Ellipse 182">
            <a:extLst>
              <a:ext uri="{FF2B5EF4-FFF2-40B4-BE49-F238E27FC236}">
                <a16:creationId xmlns:a16="http://schemas.microsoft.com/office/drawing/2014/main" id="{C62DC951-2835-71CB-F431-41877B77B0CB}"/>
              </a:ext>
            </a:extLst>
          </p:cNvPr>
          <p:cNvSpPr/>
          <p:nvPr/>
        </p:nvSpPr>
        <p:spPr>
          <a:xfrm>
            <a:off x="8911323" y="355280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Ellipse 183">
            <a:extLst>
              <a:ext uri="{FF2B5EF4-FFF2-40B4-BE49-F238E27FC236}">
                <a16:creationId xmlns:a16="http://schemas.microsoft.com/office/drawing/2014/main" id="{F7F823EE-BD03-98A2-1F93-3E9A086B731C}"/>
              </a:ext>
            </a:extLst>
          </p:cNvPr>
          <p:cNvSpPr/>
          <p:nvPr/>
        </p:nvSpPr>
        <p:spPr>
          <a:xfrm>
            <a:off x="8548930" y="37473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 name="Ellipse 184">
            <a:extLst>
              <a:ext uri="{FF2B5EF4-FFF2-40B4-BE49-F238E27FC236}">
                <a16:creationId xmlns:a16="http://schemas.microsoft.com/office/drawing/2014/main" id="{554F86FE-0809-0A58-1C74-86D42F33768F}"/>
              </a:ext>
            </a:extLst>
          </p:cNvPr>
          <p:cNvSpPr/>
          <p:nvPr/>
        </p:nvSpPr>
        <p:spPr>
          <a:xfrm>
            <a:off x="8094838" y="400227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Ellipse 185">
            <a:extLst>
              <a:ext uri="{FF2B5EF4-FFF2-40B4-BE49-F238E27FC236}">
                <a16:creationId xmlns:a16="http://schemas.microsoft.com/office/drawing/2014/main" id="{DE995EDE-0692-1F8D-3649-44FC2863490D}"/>
              </a:ext>
            </a:extLst>
          </p:cNvPr>
          <p:cNvSpPr/>
          <p:nvPr/>
        </p:nvSpPr>
        <p:spPr>
          <a:xfrm>
            <a:off x="7662319" y="423468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7" name="Ellipse 186">
            <a:extLst>
              <a:ext uri="{FF2B5EF4-FFF2-40B4-BE49-F238E27FC236}">
                <a16:creationId xmlns:a16="http://schemas.microsoft.com/office/drawing/2014/main" id="{0347974C-5819-60E7-5344-FB3BFA601BA9}"/>
              </a:ext>
            </a:extLst>
          </p:cNvPr>
          <p:cNvSpPr/>
          <p:nvPr/>
        </p:nvSpPr>
        <p:spPr>
          <a:xfrm>
            <a:off x="8877387" y="309966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8" name="Ellipse 187">
            <a:extLst>
              <a:ext uri="{FF2B5EF4-FFF2-40B4-BE49-F238E27FC236}">
                <a16:creationId xmlns:a16="http://schemas.microsoft.com/office/drawing/2014/main" id="{B77AE829-4440-ABFC-A239-CC4B0619B19A}"/>
              </a:ext>
            </a:extLst>
          </p:cNvPr>
          <p:cNvSpPr/>
          <p:nvPr/>
        </p:nvSpPr>
        <p:spPr>
          <a:xfrm>
            <a:off x="8538204" y="289504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9" name="Ellipse 188">
            <a:extLst>
              <a:ext uri="{FF2B5EF4-FFF2-40B4-BE49-F238E27FC236}">
                <a16:creationId xmlns:a16="http://schemas.microsoft.com/office/drawing/2014/main" id="{5D25BA88-35BE-623D-4A0E-E7FE126BA337}"/>
              </a:ext>
            </a:extLst>
          </p:cNvPr>
          <p:cNvSpPr/>
          <p:nvPr/>
        </p:nvSpPr>
        <p:spPr>
          <a:xfrm>
            <a:off x="8136783" y="26475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0" name="Ellipse 189">
            <a:extLst>
              <a:ext uri="{FF2B5EF4-FFF2-40B4-BE49-F238E27FC236}">
                <a16:creationId xmlns:a16="http://schemas.microsoft.com/office/drawing/2014/main" id="{79889FF6-6175-F14B-E48C-EFD4E2CBDC4F}"/>
              </a:ext>
            </a:extLst>
          </p:cNvPr>
          <p:cNvSpPr/>
          <p:nvPr/>
        </p:nvSpPr>
        <p:spPr>
          <a:xfrm>
            <a:off x="7739275" y="240702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1" name="ZoneTexte 190">
            <a:extLst>
              <a:ext uri="{FF2B5EF4-FFF2-40B4-BE49-F238E27FC236}">
                <a16:creationId xmlns:a16="http://schemas.microsoft.com/office/drawing/2014/main" id="{B5B9FDAE-7E1B-18EE-E65B-15E72C5BD372}"/>
              </a:ext>
            </a:extLst>
          </p:cNvPr>
          <p:cNvSpPr txBox="1"/>
          <p:nvPr/>
        </p:nvSpPr>
        <p:spPr>
          <a:xfrm>
            <a:off x="9206477" y="2588174"/>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2" name="ZoneTexte 191">
            <a:extLst>
              <a:ext uri="{FF2B5EF4-FFF2-40B4-BE49-F238E27FC236}">
                <a16:creationId xmlns:a16="http://schemas.microsoft.com/office/drawing/2014/main" id="{CF7C8B64-7033-E630-B0C7-E1CCE5E9491B}"/>
              </a:ext>
            </a:extLst>
          </p:cNvPr>
          <p:cNvSpPr txBox="1"/>
          <p:nvPr/>
        </p:nvSpPr>
        <p:spPr>
          <a:xfrm>
            <a:off x="9206477" y="20787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3" name="ZoneTexte 192">
            <a:extLst>
              <a:ext uri="{FF2B5EF4-FFF2-40B4-BE49-F238E27FC236}">
                <a16:creationId xmlns:a16="http://schemas.microsoft.com/office/drawing/2014/main" id="{C5583F0B-F0EF-D873-82B6-3D4BD99D2B98}"/>
              </a:ext>
            </a:extLst>
          </p:cNvPr>
          <p:cNvSpPr txBox="1"/>
          <p:nvPr/>
        </p:nvSpPr>
        <p:spPr>
          <a:xfrm>
            <a:off x="9206477" y="16120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4" name="ZoneTexte 193">
            <a:extLst>
              <a:ext uri="{FF2B5EF4-FFF2-40B4-BE49-F238E27FC236}">
                <a16:creationId xmlns:a16="http://schemas.microsoft.com/office/drawing/2014/main" id="{34DB4E4A-EDA9-9DE5-68B6-FACC35913A5A}"/>
              </a:ext>
            </a:extLst>
          </p:cNvPr>
          <p:cNvSpPr txBox="1"/>
          <p:nvPr/>
        </p:nvSpPr>
        <p:spPr>
          <a:xfrm>
            <a:off x="9206477" y="123150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5" name="ZoneTexte 194">
            <a:extLst>
              <a:ext uri="{FF2B5EF4-FFF2-40B4-BE49-F238E27FC236}">
                <a16:creationId xmlns:a16="http://schemas.microsoft.com/office/drawing/2014/main" id="{B0002679-0BDF-E4D6-4C0E-AAF3056100D5}"/>
              </a:ext>
            </a:extLst>
          </p:cNvPr>
          <p:cNvSpPr txBox="1"/>
          <p:nvPr/>
        </p:nvSpPr>
        <p:spPr>
          <a:xfrm>
            <a:off x="9206477" y="393122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6" name="ZoneTexte 195">
            <a:extLst>
              <a:ext uri="{FF2B5EF4-FFF2-40B4-BE49-F238E27FC236}">
                <a16:creationId xmlns:a16="http://schemas.microsoft.com/office/drawing/2014/main" id="{59071233-B743-A0B8-941F-4CCB57B3A958}"/>
              </a:ext>
            </a:extLst>
          </p:cNvPr>
          <p:cNvSpPr txBox="1"/>
          <p:nvPr/>
        </p:nvSpPr>
        <p:spPr>
          <a:xfrm>
            <a:off x="9206477" y="44759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7" name="ZoneTexte 196">
            <a:extLst>
              <a:ext uri="{FF2B5EF4-FFF2-40B4-BE49-F238E27FC236}">
                <a16:creationId xmlns:a16="http://schemas.microsoft.com/office/drawing/2014/main" id="{7381B5FB-5A34-9A7C-CEE4-2BE362BCBE96}"/>
              </a:ext>
            </a:extLst>
          </p:cNvPr>
          <p:cNvSpPr txBox="1"/>
          <p:nvPr/>
        </p:nvSpPr>
        <p:spPr>
          <a:xfrm>
            <a:off x="9206477" y="4944830"/>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8" name="ZoneTexte 197">
            <a:extLst>
              <a:ext uri="{FF2B5EF4-FFF2-40B4-BE49-F238E27FC236}">
                <a16:creationId xmlns:a16="http://schemas.microsoft.com/office/drawing/2014/main" id="{3B0E7AA6-C633-1C54-258A-D0FB4DDDDF6A}"/>
              </a:ext>
            </a:extLst>
          </p:cNvPr>
          <p:cNvSpPr txBox="1"/>
          <p:nvPr/>
        </p:nvSpPr>
        <p:spPr>
          <a:xfrm>
            <a:off x="9206477" y="538000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9" name="Rectangle 198">
            <a:extLst>
              <a:ext uri="{FF2B5EF4-FFF2-40B4-BE49-F238E27FC236}">
                <a16:creationId xmlns:a16="http://schemas.microsoft.com/office/drawing/2014/main" id="{A683973A-5926-68F5-8102-8B5C1FB20D59}"/>
              </a:ext>
            </a:extLst>
          </p:cNvPr>
          <p:cNvSpPr/>
          <p:nvPr/>
        </p:nvSpPr>
        <p:spPr>
          <a:xfrm rot="16200000">
            <a:off x="5522014" y="2824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0" name="Rectangle 199">
            <a:extLst>
              <a:ext uri="{FF2B5EF4-FFF2-40B4-BE49-F238E27FC236}">
                <a16:creationId xmlns:a16="http://schemas.microsoft.com/office/drawing/2014/main" id="{6A7CE513-76A4-749C-64B3-E50977AD172C}"/>
              </a:ext>
            </a:extLst>
          </p:cNvPr>
          <p:cNvSpPr/>
          <p:nvPr/>
        </p:nvSpPr>
        <p:spPr>
          <a:xfrm rot="12476138">
            <a:off x="6624384" y="471439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1" name="Rectangle 200">
            <a:extLst>
              <a:ext uri="{FF2B5EF4-FFF2-40B4-BE49-F238E27FC236}">
                <a16:creationId xmlns:a16="http://schemas.microsoft.com/office/drawing/2014/main" id="{CE258DCD-9729-F569-C7A7-5FF46606C948}"/>
              </a:ext>
            </a:extLst>
          </p:cNvPr>
          <p:cNvSpPr/>
          <p:nvPr/>
        </p:nvSpPr>
        <p:spPr>
          <a:xfrm rot="20017610">
            <a:off x="6634562" y="117576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2" name="Rectangle 201">
            <a:extLst>
              <a:ext uri="{FF2B5EF4-FFF2-40B4-BE49-F238E27FC236}">
                <a16:creationId xmlns:a16="http://schemas.microsoft.com/office/drawing/2014/main" id="{48A31902-B67D-1C7B-05E3-F17B424465FF}"/>
              </a:ext>
            </a:extLst>
          </p:cNvPr>
          <p:cNvSpPr/>
          <p:nvPr/>
        </p:nvSpPr>
        <p:spPr>
          <a:xfrm rot="2191118">
            <a:off x="8742308" y="124493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3" name="Rectangle 202">
            <a:extLst>
              <a:ext uri="{FF2B5EF4-FFF2-40B4-BE49-F238E27FC236}">
                <a16:creationId xmlns:a16="http://schemas.microsoft.com/office/drawing/2014/main" id="{FA09D361-340A-CD7F-372D-97F4759E6CAD}"/>
              </a:ext>
            </a:extLst>
          </p:cNvPr>
          <p:cNvSpPr/>
          <p:nvPr/>
        </p:nvSpPr>
        <p:spPr>
          <a:xfrm rot="8785376">
            <a:off x="8706358" y="468134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4" name="Rectangle 203">
            <a:extLst>
              <a:ext uri="{FF2B5EF4-FFF2-40B4-BE49-F238E27FC236}">
                <a16:creationId xmlns:a16="http://schemas.microsoft.com/office/drawing/2014/main" id="{94512ED5-3984-2757-B604-2F00E071BD0B}"/>
              </a:ext>
            </a:extLst>
          </p:cNvPr>
          <p:cNvSpPr/>
          <p:nvPr/>
        </p:nvSpPr>
        <p:spPr>
          <a:xfrm rot="5400000">
            <a:off x="9612631" y="2936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Tree>
    <p:extLst>
      <p:ext uri="{BB962C8B-B14F-4D97-AF65-F5344CB8AC3E}">
        <p14:creationId xmlns:p14="http://schemas.microsoft.com/office/powerpoint/2010/main" val="3336337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ectangle 204">
            <a:extLst>
              <a:ext uri="{FF2B5EF4-FFF2-40B4-BE49-F238E27FC236}">
                <a16:creationId xmlns:a16="http://schemas.microsoft.com/office/drawing/2014/main" id="{474CA048-F020-3582-BD23-428FF44BBE94}"/>
              </a:ext>
            </a:extLst>
          </p:cNvPr>
          <p:cNvSpPr/>
          <p:nvPr/>
        </p:nvSpPr>
        <p:spPr>
          <a:xfrm>
            <a:off x="0" y="0"/>
            <a:ext cx="1220743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6" name="Tableau 72">
            <a:extLst>
              <a:ext uri="{FF2B5EF4-FFF2-40B4-BE49-F238E27FC236}">
                <a16:creationId xmlns:a16="http://schemas.microsoft.com/office/drawing/2014/main" id="{82E00774-6245-891A-D870-6CEF29EC4E94}"/>
              </a:ext>
            </a:extLst>
          </p:cNvPr>
          <p:cNvGraphicFramePr>
            <a:graphicFrameLocks noGrp="1"/>
          </p:cNvGraphicFramePr>
          <p:nvPr>
            <p:extLst>
              <p:ext uri="{D42A27DB-BD31-4B8C-83A1-F6EECF244321}">
                <p14:modId xmlns:p14="http://schemas.microsoft.com/office/powerpoint/2010/main" val="2546979440"/>
              </p:ext>
            </p:extLst>
          </p:nvPr>
        </p:nvGraphicFramePr>
        <p:xfrm>
          <a:off x="123244" y="4122421"/>
          <a:ext cx="6506776" cy="2369820"/>
        </p:xfrm>
        <a:graphic>
          <a:graphicData uri="http://schemas.openxmlformats.org/drawingml/2006/table">
            <a:tbl>
              <a:tblPr firstRow="1" bandRow="1">
                <a:tableStyleId>{7DF18680-E054-41AD-8BC1-D1AEF772440D}</a:tableStyleId>
              </a:tblPr>
              <a:tblGrid>
                <a:gridCol w="6506776">
                  <a:extLst>
                    <a:ext uri="{9D8B030D-6E8A-4147-A177-3AD203B41FA5}">
                      <a16:colId xmlns:a16="http://schemas.microsoft.com/office/drawing/2014/main" val="1050042763"/>
                    </a:ext>
                  </a:extLst>
                </a:gridCol>
              </a:tblGrid>
              <a:tr h="24304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Quels éléments d’évaluation souhaitez vous considérer au regard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de votre choix de design ?</a:t>
                      </a:r>
                    </a:p>
                  </a:txBody>
                  <a:tcPr anchor="ctr">
                    <a:solidFill>
                      <a:srgbClr val="FF0000"/>
                    </a:solidFill>
                  </a:tcPr>
                </a:tc>
                <a:extLst>
                  <a:ext uri="{0D108BD9-81ED-4DB2-BD59-A6C34878D82A}">
                    <a16:rowId xmlns:a16="http://schemas.microsoft.com/office/drawing/2014/main" val="4083504194"/>
                  </a:ext>
                </a:extLst>
              </a:tr>
              <a:tr h="703825">
                <a:tc>
                  <a:txBody>
                    <a:bodyPr/>
                    <a:lstStyle/>
                    <a:p>
                      <a:pPr marL="171450" indent="-171450">
                        <a:buFontTx/>
                        <a:buChar char="-"/>
                      </a:pPr>
                      <a:endParaRPr lang="fr-FR" sz="1050" i="1" dirty="0">
                        <a:solidFill>
                          <a:schemeClr val="bg1">
                            <a:lumMod val="50000"/>
                          </a:schemeClr>
                        </a:solidFill>
                      </a:endParaRP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txBody>
                  <a:tcPr>
                    <a:solidFill>
                      <a:schemeClr val="accent3">
                        <a:lumMod val="20000"/>
                        <a:lumOff val="80000"/>
                      </a:schemeClr>
                    </a:solidFill>
                  </a:tcPr>
                </a:tc>
                <a:extLst>
                  <a:ext uri="{0D108BD9-81ED-4DB2-BD59-A6C34878D82A}">
                    <a16:rowId xmlns:a16="http://schemas.microsoft.com/office/drawing/2014/main" val="1012321531"/>
                  </a:ext>
                </a:extLst>
              </a:tr>
            </a:tbl>
          </a:graphicData>
        </a:graphic>
      </p:graphicFrame>
      <p:sp>
        <p:nvSpPr>
          <p:cNvPr id="72" name="ZoneTexte 71">
            <a:extLst>
              <a:ext uri="{FF2B5EF4-FFF2-40B4-BE49-F238E27FC236}">
                <a16:creationId xmlns:a16="http://schemas.microsoft.com/office/drawing/2014/main" id="{4E0FB4E8-B8C5-9923-E10E-124D5773BC2F}"/>
              </a:ext>
            </a:extLst>
          </p:cNvPr>
          <p:cNvSpPr txBox="1"/>
          <p:nvPr/>
        </p:nvSpPr>
        <p:spPr>
          <a:xfrm>
            <a:off x="2480" y="6606899"/>
            <a:ext cx="6900757" cy="253916"/>
          </a:xfrm>
          <a:prstGeom prst="rect">
            <a:avLst/>
          </a:prstGeom>
          <a:solidFill>
            <a:schemeClr val="tx1"/>
          </a:solidFill>
          <a:ln>
            <a:noFill/>
          </a:ln>
        </p:spPr>
        <p:txBody>
          <a:bodyPr wrap="square" rtlCol="0">
            <a:spAutoFit/>
          </a:bodyPr>
          <a:lstStyle/>
          <a:p>
            <a:r>
              <a:rPr lang="fr-FR" sz="1050" i="1" dirty="0">
                <a:solidFill>
                  <a:schemeClr val="bg1">
                    <a:lumMod val="75000"/>
                  </a:schemeClr>
                </a:solidFill>
              </a:rPr>
              <a:t>Nous (nom 1), (nom2)  acceptons de relever  le défi d’hybrider une unité d’apprentissage et d’enseignement </a:t>
            </a:r>
            <a:r>
              <a:rPr lang="fr-FR" sz="1050" i="1" dirty="0">
                <a:solidFill>
                  <a:schemeClr val="bg1">
                    <a:lumMod val="75000"/>
                  </a:schemeClr>
                </a:solidFill>
                <a:sym typeface="Wingdings" panose="05000000000000000000" pitchFamily="2" charset="2"/>
              </a:rPr>
              <a:t></a:t>
            </a:r>
            <a:r>
              <a:rPr lang="fr-FR" sz="1050" i="1" dirty="0">
                <a:solidFill>
                  <a:schemeClr val="bg1">
                    <a:lumMod val="75000"/>
                  </a:schemeClr>
                </a:solidFill>
              </a:rPr>
              <a:t>.</a:t>
            </a:r>
          </a:p>
        </p:txBody>
      </p:sp>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6" name="ZoneTexte 5">
            <a:extLst>
              <a:ext uri="{FF2B5EF4-FFF2-40B4-BE49-F238E27FC236}">
                <a16:creationId xmlns:a16="http://schemas.microsoft.com/office/drawing/2014/main" id="{149839A6-3A2B-B108-A1FC-0A3496B70815}"/>
              </a:ext>
            </a:extLst>
          </p:cNvPr>
          <p:cNvSpPr txBox="1"/>
          <p:nvPr/>
        </p:nvSpPr>
        <p:spPr>
          <a:xfrm>
            <a:off x="131594" y="1075431"/>
            <a:ext cx="2299317" cy="261610"/>
          </a:xfrm>
          <a:prstGeom prst="rect">
            <a:avLst/>
          </a:prstGeom>
          <a:noFill/>
        </p:spPr>
        <p:txBody>
          <a:bodyPr wrap="square" rtlCol="0">
            <a:spAutoFit/>
          </a:bodyPr>
          <a:lstStyle/>
          <a:p>
            <a:r>
              <a:rPr lang="fr-FR" sz="1100" i="1" dirty="0"/>
              <a:t>Libellé de l’UA :</a:t>
            </a:r>
          </a:p>
        </p:txBody>
      </p:sp>
      <p:sp>
        <p:nvSpPr>
          <p:cNvPr id="7" name="ZoneTexte 6">
            <a:extLst>
              <a:ext uri="{FF2B5EF4-FFF2-40B4-BE49-F238E27FC236}">
                <a16:creationId xmlns:a16="http://schemas.microsoft.com/office/drawing/2014/main" id="{D52AA3B2-67E3-C0C7-A220-54666059A523}"/>
              </a:ext>
            </a:extLst>
          </p:cNvPr>
          <p:cNvSpPr txBox="1"/>
          <p:nvPr/>
        </p:nvSpPr>
        <p:spPr>
          <a:xfrm>
            <a:off x="131594" y="1301077"/>
            <a:ext cx="1382834" cy="261610"/>
          </a:xfrm>
          <a:prstGeom prst="rect">
            <a:avLst/>
          </a:prstGeom>
          <a:noFill/>
        </p:spPr>
        <p:txBody>
          <a:bodyPr wrap="square" rtlCol="0">
            <a:spAutoFit/>
          </a:bodyPr>
          <a:lstStyle/>
          <a:p>
            <a:r>
              <a:rPr lang="fr-FR" sz="1100" i="1" dirty="0"/>
              <a:t>Volume horaire </a:t>
            </a:r>
            <a:r>
              <a:rPr lang="fr-FR" sz="1100" dirty="0"/>
              <a:t>:</a:t>
            </a:r>
          </a:p>
        </p:txBody>
      </p:sp>
      <p:sp>
        <p:nvSpPr>
          <p:cNvPr id="8" name="ZoneTexte 7">
            <a:extLst>
              <a:ext uri="{FF2B5EF4-FFF2-40B4-BE49-F238E27FC236}">
                <a16:creationId xmlns:a16="http://schemas.microsoft.com/office/drawing/2014/main" id="{B74848B5-E6A9-4406-7723-65EB8B205EFB}"/>
              </a:ext>
            </a:extLst>
          </p:cNvPr>
          <p:cNvSpPr txBox="1"/>
          <p:nvPr/>
        </p:nvSpPr>
        <p:spPr>
          <a:xfrm>
            <a:off x="131594" y="1752369"/>
            <a:ext cx="2299317" cy="261610"/>
          </a:xfrm>
          <a:prstGeom prst="rect">
            <a:avLst/>
          </a:prstGeom>
          <a:noFill/>
        </p:spPr>
        <p:txBody>
          <a:bodyPr wrap="square" rtlCol="0">
            <a:spAutoFit/>
          </a:bodyPr>
          <a:lstStyle/>
          <a:p>
            <a:r>
              <a:rPr lang="fr-FR" sz="1100" i="1" dirty="0"/>
              <a:t>Nombre de séances </a:t>
            </a:r>
            <a:r>
              <a:rPr lang="fr-FR" sz="1100" dirty="0"/>
              <a:t>:</a:t>
            </a:r>
          </a:p>
        </p:txBody>
      </p:sp>
      <p:sp>
        <p:nvSpPr>
          <p:cNvPr id="9" name="ZoneTexte 8">
            <a:extLst>
              <a:ext uri="{FF2B5EF4-FFF2-40B4-BE49-F238E27FC236}">
                <a16:creationId xmlns:a16="http://schemas.microsoft.com/office/drawing/2014/main" id="{CBB71794-1BBB-F6E1-718A-709B2D8D98DB}"/>
              </a:ext>
            </a:extLst>
          </p:cNvPr>
          <p:cNvSpPr txBox="1"/>
          <p:nvPr/>
        </p:nvSpPr>
        <p:spPr>
          <a:xfrm>
            <a:off x="131594" y="1526723"/>
            <a:ext cx="1876670" cy="261610"/>
          </a:xfrm>
          <a:prstGeom prst="rect">
            <a:avLst/>
          </a:prstGeom>
          <a:noFill/>
        </p:spPr>
        <p:txBody>
          <a:bodyPr wrap="square" rtlCol="0">
            <a:spAutoFit/>
          </a:bodyPr>
          <a:lstStyle/>
          <a:p>
            <a:r>
              <a:rPr lang="fr-FR" sz="1100" i="1" dirty="0"/>
              <a:t>Objectif G / Compétence :</a:t>
            </a:r>
          </a:p>
        </p:txBody>
      </p:sp>
      <p:sp>
        <p:nvSpPr>
          <p:cNvPr id="24" name="Rectangle 23">
            <a:extLst>
              <a:ext uri="{FF2B5EF4-FFF2-40B4-BE49-F238E27FC236}">
                <a16:creationId xmlns:a16="http://schemas.microsoft.com/office/drawing/2014/main" id="{EDF70EEF-763C-FD5A-2835-B917B708DB0D}"/>
              </a:ext>
            </a:extLst>
          </p:cNvPr>
          <p:cNvSpPr/>
          <p:nvPr/>
        </p:nvSpPr>
        <p:spPr>
          <a:xfrm>
            <a:off x="150916" y="736599"/>
            <a:ext cx="3056700" cy="2501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24A6698D-33E3-E59E-3259-51A03787D91E}"/>
              </a:ext>
            </a:extLst>
          </p:cNvPr>
          <p:cNvSpPr/>
          <p:nvPr/>
        </p:nvSpPr>
        <p:spPr>
          <a:xfrm>
            <a:off x="114320" y="687310"/>
            <a:ext cx="8449354" cy="36449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Caractéristiques de l’UA</a:t>
            </a:r>
          </a:p>
        </p:txBody>
      </p:sp>
      <p:sp>
        <p:nvSpPr>
          <p:cNvPr id="17" name="ZoneTexte 16">
            <a:extLst>
              <a:ext uri="{FF2B5EF4-FFF2-40B4-BE49-F238E27FC236}">
                <a16:creationId xmlns:a16="http://schemas.microsoft.com/office/drawing/2014/main" id="{6A34895D-D2EB-6AB2-7B1B-BD426885C5C6}"/>
              </a:ext>
            </a:extLst>
          </p:cNvPr>
          <p:cNvSpPr txBox="1"/>
          <p:nvPr/>
        </p:nvSpPr>
        <p:spPr>
          <a:xfrm>
            <a:off x="116527" y="3376660"/>
            <a:ext cx="6290392" cy="415498"/>
          </a:xfrm>
          <a:prstGeom prst="rect">
            <a:avLst/>
          </a:prstGeom>
          <a:noFill/>
          <a:ln>
            <a:noFill/>
          </a:ln>
        </p:spPr>
        <p:txBody>
          <a:bodyPr wrap="square" rtlCol="0">
            <a:spAutoFit/>
          </a:bodyPr>
          <a:lstStyle/>
          <a:p>
            <a:r>
              <a:rPr lang="fr-FR" sz="1050" i="1" dirty="0">
                <a:solidFill>
                  <a:schemeClr val="bg1">
                    <a:lumMod val="50000"/>
                  </a:schemeClr>
                </a:solidFill>
              </a:rPr>
              <a:t>En quelques lignes indiquez dans quel but vous souhaitez hybrider  votre unité d’apprentissage</a:t>
            </a:r>
            <a:r>
              <a:rPr lang="fr-FR" sz="1050" i="1" dirty="0">
                <a:solidFill>
                  <a:schemeClr val="bg1">
                    <a:lumMod val="75000"/>
                  </a:schemeClr>
                </a:solidFill>
              </a:rPr>
              <a:t>.</a:t>
            </a:r>
          </a:p>
          <a:p>
            <a:endParaRPr lang="fr-FR" sz="1050" i="1" dirty="0">
              <a:solidFill>
                <a:schemeClr val="bg1">
                  <a:lumMod val="75000"/>
                </a:schemeClr>
              </a:solidFill>
            </a:endParaRPr>
          </a:p>
        </p:txBody>
      </p:sp>
      <p:sp>
        <p:nvSpPr>
          <p:cNvPr id="27" name="Rectangle 26">
            <a:extLst>
              <a:ext uri="{FF2B5EF4-FFF2-40B4-BE49-F238E27FC236}">
                <a16:creationId xmlns:a16="http://schemas.microsoft.com/office/drawing/2014/main" id="{195D1C1C-7078-6ED5-D968-22244F977C88}"/>
              </a:ext>
            </a:extLst>
          </p:cNvPr>
          <p:cNvSpPr/>
          <p:nvPr/>
        </p:nvSpPr>
        <p:spPr>
          <a:xfrm>
            <a:off x="143030" y="3113145"/>
            <a:ext cx="6894988" cy="2455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Motivation pour hybrider</a:t>
            </a:r>
          </a:p>
        </p:txBody>
      </p:sp>
      <p:sp>
        <p:nvSpPr>
          <p:cNvPr id="73" name="ZoneTexte 72">
            <a:extLst>
              <a:ext uri="{FF2B5EF4-FFF2-40B4-BE49-F238E27FC236}">
                <a16:creationId xmlns:a16="http://schemas.microsoft.com/office/drawing/2014/main" id="{3F94FF34-D063-F599-3679-CEF7EAC3ED10}"/>
              </a:ext>
            </a:extLst>
          </p:cNvPr>
          <p:cNvSpPr txBox="1"/>
          <p:nvPr/>
        </p:nvSpPr>
        <p:spPr>
          <a:xfrm>
            <a:off x="131594" y="1978015"/>
            <a:ext cx="2299317" cy="261610"/>
          </a:xfrm>
          <a:prstGeom prst="rect">
            <a:avLst/>
          </a:prstGeom>
          <a:noFill/>
        </p:spPr>
        <p:txBody>
          <a:bodyPr wrap="square" rtlCol="0">
            <a:spAutoFit/>
          </a:bodyPr>
          <a:lstStyle/>
          <a:p>
            <a:r>
              <a:rPr lang="fr-FR" sz="1100" i="1" dirty="0"/>
              <a:t>Nombre d’étudiants :</a:t>
            </a:r>
          </a:p>
        </p:txBody>
      </p:sp>
      <p:sp>
        <p:nvSpPr>
          <p:cNvPr id="11" name="ZoneTexte 10">
            <a:extLst>
              <a:ext uri="{FF2B5EF4-FFF2-40B4-BE49-F238E27FC236}">
                <a16:creationId xmlns:a16="http://schemas.microsoft.com/office/drawing/2014/main" id="{E2C44C78-0C81-5A75-16FE-6E8EA71499D8}"/>
              </a:ext>
            </a:extLst>
          </p:cNvPr>
          <p:cNvSpPr txBox="1"/>
          <p:nvPr/>
        </p:nvSpPr>
        <p:spPr>
          <a:xfrm>
            <a:off x="3306196" y="1062126"/>
            <a:ext cx="3318256" cy="1708160"/>
          </a:xfrm>
          <a:prstGeom prst="rect">
            <a:avLst/>
          </a:prstGeom>
          <a:noFill/>
          <a:ln>
            <a:noFill/>
          </a:ln>
        </p:spPr>
        <p:txBody>
          <a:bodyPr wrap="square" rtlCol="0">
            <a:spAutoFit/>
          </a:bodyPr>
          <a:lstStyle/>
          <a:p>
            <a:r>
              <a:rPr lang="fr-FR" sz="1050" i="1" dirty="0">
                <a:solidFill>
                  <a:schemeClr val="bg1">
                    <a:lumMod val="50000"/>
                  </a:schemeClr>
                </a:solidFill>
              </a:rPr>
              <a:t>Décrire en quelques lignes votre unité d’apprentissage</a:t>
            </a:r>
            <a:r>
              <a:rPr lang="fr-FR" sz="1050" i="1" dirty="0">
                <a:solidFill>
                  <a:schemeClr val="bg1">
                    <a:lumMod val="75000"/>
                  </a:schemeClr>
                </a:solidFill>
              </a:rPr>
              <a:t>.</a:t>
            </a: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p:txBody>
      </p:sp>
      <p:sp>
        <p:nvSpPr>
          <p:cNvPr id="13" name="Rectangle 12">
            <a:extLst>
              <a:ext uri="{FF2B5EF4-FFF2-40B4-BE49-F238E27FC236}">
                <a16:creationId xmlns:a16="http://schemas.microsoft.com/office/drawing/2014/main" id="{E04B5FB4-79A1-91D1-AAE6-AEEF7F6BB748}"/>
              </a:ext>
            </a:extLst>
          </p:cNvPr>
          <p:cNvSpPr/>
          <p:nvPr/>
        </p:nvSpPr>
        <p:spPr>
          <a:xfrm>
            <a:off x="3310935" y="706101"/>
            <a:ext cx="4210765" cy="3248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Description de l’unité d’apprentissage</a:t>
            </a:r>
          </a:p>
        </p:txBody>
      </p:sp>
      <p:sp>
        <p:nvSpPr>
          <p:cNvPr id="116" name="Ellipse 115">
            <a:extLst>
              <a:ext uri="{FF2B5EF4-FFF2-40B4-BE49-F238E27FC236}">
                <a16:creationId xmlns:a16="http://schemas.microsoft.com/office/drawing/2014/main" id="{D6244341-C43E-ED27-A36E-11145EB2D343}"/>
              </a:ext>
            </a:extLst>
          </p:cNvPr>
          <p:cNvSpPr/>
          <p:nvPr/>
        </p:nvSpPr>
        <p:spPr>
          <a:xfrm>
            <a:off x="6375491" y="519367"/>
            <a:ext cx="5831941" cy="5821505"/>
          </a:xfrm>
          <a:prstGeom prst="ellipse">
            <a:avLst/>
          </a:prstGeom>
          <a:solidFill>
            <a:schemeClr val="bg1"/>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a:extLst>
              <a:ext uri="{FF2B5EF4-FFF2-40B4-BE49-F238E27FC236}">
                <a16:creationId xmlns:a16="http://schemas.microsoft.com/office/drawing/2014/main" id="{E6658354-81C6-2AE9-A21A-91A8A059F5B7}"/>
              </a:ext>
            </a:extLst>
          </p:cNvPr>
          <p:cNvSpPr txBox="1"/>
          <p:nvPr/>
        </p:nvSpPr>
        <p:spPr>
          <a:xfrm>
            <a:off x="6855485" y="6617563"/>
            <a:ext cx="5005822" cy="253916"/>
          </a:xfrm>
          <a:prstGeom prst="rect">
            <a:avLst/>
          </a:prstGeom>
          <a:noFill/>
        </p:spPr>
        <p:txBody>
          <a:bodyPr wrap="square" rtlCol="0">
            <a:spAutoFit/>
          </a:bodyPr>
          <a:lstStyle/>
          <a:p>
            <a:pPr algn="ctr"/>
            <a:r>
              <a:rPr lang="fr-FR" sz="1050" dirty="0"/>
              <a:t>Comment imaginez vous votre unité d’apprentissage et d’enseignement ?</a:t>
            </a:r>
          </a:p>
        </p:txBody>
      </p:sp>
      <p:sp>
        <p:nvSpPr>
          <p:cNvPr id="117" name="ZoneTexte 116">
            <a:extLst>
              <a:ext uri="{FF2B5EF4-FFF2-40B4-BE49-F238E27FC236}">
                <a16:creationId xmlns:a16="http://schemas.microsoft.com/office/drawing/2014/main" id="{59FE8E8D-86F0-671C-4394-A2B3939BB4CD}"/>
              </a:ext>
            </a:extLst>
          </p:cNvPr>
          <p:cNvSpPr txBox="1"/>
          <p:nvPr/>
        </p:nvSpPr>
        <p:spPr>
          <a:xfrm>
            <a:off x="131594" y="2203661"/>
            <a:ext cx="2299317" cy="261610"/>
          </a:xfrm>
          <a:prstGeom prst="rect">
            <a:avLst/>
          </a:prstGeom>
          <a:noFill/>
        </p:spPr>
        <p:txBody>
          <a:bodyPr wrap="square" rtlCol="0">
            <a:spAutoFit/>
          </a:bodyPr>
          <a:lstStyle/>
          <a:p>
            <a:r>
              <a:rPr lang="fr-FR" sz="1100" i="1" dirty="0"/>
              <a:t>Nombre ECTS </a:t>
            </a:r>
            <a:r>
              <a:rPr lang="fr-FR" sz="1100" dirty="0"/>
              <a:t>:</a:t>
            </a:r>
          </a:p>
        </p:txBody>
      </p:sp>
      <p:sp>
        <p:nvSpPr>
          <p:cNvPr id="119" name="ZoneTexte 118">
            <a:extLst>
              <a:ext uri="{FF2B5EF4-FFF2-40B4-BE49-F238E27FC236}">
                <a16:creationId xmlns:a16="http://schemas.microsoft.com/office/drawing/2014/main" id="{27E084EA-1808-0391-A2A2-CD3270373A66}"/>
              </a:ext>
            </a:extLst>
          </p:cNvPr>
          <p:cNvSpPr txBox="1"/>
          <p:nvPr/>
        </p:nvSpPr>
        <p:spPr>
          <a:xfrm>
            <a:off x="7385451" y="6338187"/>
            <a:ext cx="3945890" cy="307777"/>
          </a:xfrm>
          <a:prstGeom prst="rect">
            <a:avLst/>
          </a:prstGeom>
          <a:noFill/>
        </p:spPr>
        <p:txBody>
          <a:bodyPr wrap="square">
            <a:spAutoFit/>
          </a:bodyPr>
          <a:lstStyle/>
          <a:p>
            <a:pPr algn="ctr"/>
            <a:r>
              <a:rPr lang="fr-FR" sz="1400" b="1" dirty="0"/>
              <a:t>L’hybridation vers la continuité</a:t>
            </a: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CD53585A-8658-3AE4-C9A7-72F7511A042A}"/>
              </a:ext>
            </a:extLst>
          </p:cNvPr>
          <p:cNvSpPr/>
          <p:nvPr/>
        </p:nvSpPr>
        <p:spPr>
          <a:xfrm>
            <a:off x="0" y="0"/>
            <a:ext cx="12207432" cy="54609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ZoneTexte 17">
            <a:extLst>
              <a:ext uri="{FF2B5EF4-FFF2-40B4-BE49-F238E27FC236}">
                <a16:creationId xmlns:a16="http://schemas.microsoft.com/office/drawing/2014/main" id="{490028DF-9CFB-C886-DB64-EBD2C679EED8}"/>
              </a:ext>
            </a:extLst>
          </p:cNvPr>
          <p:cNvSpPr txBox="1"/>
          <p:nvPr/>
        </p:nvSpPr>
        <p:spPr>
          <a:xfrm>
            <a:off x="1185166" y="85676"/>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114" name="ZoneTexte 113">
            <a:extLst>
              <a:ext uri="{FF2B5EF4-FFF2-40B4-BE49-F238E27FC236}">
                <a16:creationId xmlns:a16="http://schemas.microsoft.com/office/drawing/2014/main" id="{0DD3A33E-CD08-4695-AB22-F8168C09E63A}"/>
              </a:ext>
            </a:extLst>
          </p:cNvPr>
          <p:cNvSpPr txBox="1"/>
          <p:nvPr/>
        </p:nvSpPr>
        <p:spPr>
          <a:xfrm>
            <a:off x="131594" y="2429307"/>
            <a:ext cx="2299317" cy="261610"/>
          </a:xfrm>
          <a:prstGeom prst="rect">
            <a:avLst/>
          </a:prstGeom>
          <a:noFill/>
        </p:spPr>
        <p:txBody>
          <a:bodyPr wrap="square" rtlCol="0">
            <a:spAutoFit/>
          </a:bodyPr>
          <a:lstStyle/>
          <a:p>
            <a:r>
              <a:rPr lang="fr-FR" sz="1100" i="1" dirty="0"/>
              <a:t>Charge de travail étudiant</a:t>
            </a:r>
            <a:r>
              <a:rPr lang="fr-FR" sz="1100" dirty="0"/>
              <a:t>:</a:t>
            </a:r>
          </a:p>
        </p:txBody>
      </p:sp>
      <p:sp>
        <p:nvSpPr>
          <p:cNvPr id="10" name="Rectangle 9">
            <a:extLst>
              <a:ext uri="{FF2B5EF4-FFF2-40B4-BE49-F238E27FC236}">
                <a16:creationId xmlns:a16="http://schemas.microsoft.com/office/drawing/2014/main" id="{BC093C20-EFC4-F396-B5EC-E78C77A1D5A0}"/>
              </a:ext>
            </a:extLst>
          </p:cNvPr>
          <p:cNvSpPr/>
          <p:nvPr/>
        </p:nvSpPr>
        <p:spPr>
          <a:xfrm rot="16200000">
            <a:off x="5565012" y="289850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2" name="Rectangle 11">
            <a:extLst>
              <a:ext uri="{FF2B5EF4-FFF2-40B4-BE49-F238E27FC236}">
                <a16:creationId xmlns:a16="http://schemas.microsoft.com/office/drawing/2014/main" id="{CBA457C5-3BE8-816E-5606-E4E69F1655AC}"/>
              </a:ext>
            </a:extLst>
          </p:cNvPr>
          <p:cNvSpPr/>
          <p:nvPr/>
        </p:nvSpPr>
        <p:spPr>
          <a:xfrm rot="12476138">
            <a:off x="6667382" y="478814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4" name="Rectangle 73">
            <a:extLst>
              <a:ext uri="{FF2B5EF4-FFF2-40B4-BE49-F238E27FC236}">
                <a16:creationId xmlns:a16="http://schemas.microsoft.com/office/drawing/2014/main" id="{4CDC5FC1-3957-8BD6-CC64-14AA6EFC909A}"/>
              </a:ext>
            </a:extLst>
          </p:cNvPr>
          <p:cNvSpPr/>
          <p:nvPr/>
        </p:nvSpPr>
        <p:spPr>
          <a:xfrm rot="20017610">
            <a:off x="6677560" y="124951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6" name="Rectangle 75">
            <a:extLst>
              <a:ext uri="{FF2B5EF4-FFF2-40B4-BE49-F238E27FC236}">
                <a16:creationId xmlns:a16="http://schemas.microsoft.com/office/drawing/2014/main" id="{E8E29B1D-7BA7-42D5-DB34-B73234E99342}"/>
              </a:ext>
            </a:extLst>
          </p:cNvPr>
          <p:cNvSpPr/>
          <p:nvPr/>
        </p:nvSpPr>
        <p:spPr>
          <a:xfrm rot="2191118">
            <a:off x="8785306" y="131868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09" name="Rectangle 108">
            <a:extLst>
              <a:ext uri="{FF2B5EF4-FFF2-40B4-BE49-F238E27FC236}">
                <a16:creationId xmlns:a16="http://schemas.microsoft.com/office/drawing/2014/main" id="{085D0E60-723C-06A1-869E-E8DD3376A18D}"/>
              </a:ext>
            </a:extLst>
          </p:cNvPr>
          <p:cNvSpPr/>
          <p:nvPr/>
        </p:nvSpPr>
        <p:spPr>
          <a:xfrm rot="8785376">
            <a:off x="8749356" y="475509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15" name="ZoneTexte 44">
            <a:extLst>
              <a:ext uri="{FF2B5EF4-FFF2-40B4-BE49-F238E27FC236}">
                <a16:creationId xmlns:a16="http://schemas.microsoft.com/office/drawing/2014/main" id="{23F19958-B4DF-8EE4-374A-46B4B5D39E68}"/>
              </a:ext>
            </a:extLst>
          </p:cNvPr>
          <p:cNvSpPr txBox="1"/>
          <p:nvPr/>
        </p:nvSpPr>
        <p:spPr>
          <a:xfrm>
            <a:off x="131594" y="2654951"/>
            <a:ext cx="2299317" cy="261610"/>
          </a:xfrm>
          <a:prstGeom prst="rect">
            <a:avLst/>
          </a:prstGeom>
          <a:noFill/>
        </p:spPr>
        <p:txBody>
          <a:bodyPr wrap="square" rtlCol="0">
            <a:spAutoFit/>
          </a:bodyPr>
          <a:lstStyle/>
          <a:p>
            <a:r>
              <a:rPr lang="fr-FR" sz="1100" i="1" dirty="0"/>
              <a:t>Enseignant / Ingénieur péda </a:t>
            </a:r>
            <a:r>
              <a:rPr lang="fr-FR" sz="1100" dirty="0"/>
              <a:t>:</a:t>
            </a:r>
          </a:p>
        </p:txBody>
      </p:sp>
      <p:sp>
        <p:nvSpPr>
          <p:cNvPr id="45" name="Ellipse 44">
            <a:extLst>
              <a:ext uri="{FF2B5EF4-FFF2-40B4-BE49-F238E27FC236}">
                <a16:creationId xmlns:a16="http://schemas.microsoft.com/office/drawing/2014/main" id="{399A220E-4C53-3513-BD45-DA86BEC53D11}"/>
              </a:ext>
            </a:extLst>
          </p:cNvPr>
          <p:cNvSpPr/>
          <p:nvPr/>
        </p:nvSpPr>
        <p:spPr>
          <a:xfrm>
            <a:off x="7018360" y="1133856"/>
            <a:ext cx="4529138" cy="4529138"/>
          </a:xfrm>
          <a:prstGeom prst="ellipse">
            <a:avLst/>
          </a:prstGeom>
          <a:solidFill>
            <a:schemeClr val="bg1">
              <a:lumMod val="9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1" name="Connecteur droit 110">
            <a:extLst>
              <a:ext uri="{FF2B5EF4-FFF2-40B4-BE49-F238E27FC236}">
                <a16:creationId xmlns:a16="http://schemas.microsoft.com/office/drawing/2014/main" id="{8EAF259A-FB1B-5578-4234-CA1672F3DBB0}"/>
              </a:ext>
            </a:extLst>
          </p:cNvPr>
          <p:cNvCxnSpPr>
            <a:cxnSpLocks/>
          </p:cNvCxnSpPr>
          <p:nvPr/>
        </p:nvCxnSpPr>
        <p:spPr>
          <a:xfrm>
            <a:off x="7356351" y="2183985"/>
            <a:ext cx="3822719" cy="232916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2" name="Connecteur droit 111">
            <a:extLst>
              <a:ext uri="{FF2B5EF4-FFF2-40B4-BE49-F238E27FC236}">
                <a16:creationId xmlns:a16="http://schemas.microsoft.com/office/drawing/2014/main" id="{FDBD75A7-736D-259D-8DBC-8A556B7EF768}"/>
              </a:ext>
            </a:extLst>
          </p:cNvPr>
          <p:cNvCxnSpPr>
            <a:cxnSpLocks/>
            <a:endCxn id="45" idx="4"/>
          </p:cNvCxnSpPr>
          <p:nvPr/>
        </p:nvCxnSpPr>
        <p:spPr>
          <a:xfrm>
            <a:off x="9280262" y="1112182"/>
            <a:ext cx="2667" cy="455081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07BE96F2-19A0-54EF-09E8-A5BA5774B5AE}"/>
              </a:ext>
            </a:extLst>
          </p:cNvPr>
          <p:cNvCxnSpPr>
            <a:cxnSpLocks/>
          </p:cNvCxnSpPr>
          <p:nvPr/>
        </p:nvCxnSpPr>
        <p:spPr>
          <a:xfrm flipH="1">
            <a:off x="7322520" y="2308465"/>
            <a:ext cx="3918458" cy="214594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8" name="ZoneTexte 117">
            <a:extLst>
              <a:ext uri="{FF2B5EF4-FFF2-40B4-BE49-F238E27FC236}">
                <a16:creationId xmlns:a16="http://schemas.microsoft.com/office/drawing/2014/main" id="{0D4A2BFF-23FA-4DE6-CF91-B7F5814C8FCB}"/>
              </a:ext>
            </a:extLst>
          </p:cNvPr>
          <p:cNvSpPr txBox="1"/>
          <p:nvPr/>
        </p:nvSpPr>
        <p:spPr>
          <a:xfrm rot="3719507">
            <a:off x="9734100" y="2683468"/>
            <a:ext cx="1047388" cy="338554"/>
          </a:xfrm>
          <a:prstGeom prst="rect">
            <a:avLst/>
          </a:prstGeom>
          <a:noFill/>
        </p:spPr>
        <p:txBody>
          <a:bodyPr wrap="square" rtlCol="0">
            <a:spAutoFit/>
          </a:bodyPr>
          <a:lstStyle/>
          <a:p>
            <a:pPr algn="ctr"/>
            <a:r>
              <a:rPr lang="fr-FR" sz="800" b="1" dirty="0"/>
              <a:t>+</a:t>
            </a:r>
            <a:r>
              <a:rPr lang="fr-FR" sz="800" dirty="0"/>
              <a:t> Evaluations pour apprendre</a:t>
            </a:r>
          </a:p>
        </p:txBody>
      </p:sp>
      <p:sp>
        <p:nvSpPr>
          <p:cNvPr id="120" name="ZoneTexte 119">
            <a:extLst>
              <a:ext uri="{FF2B5EF4-FFF2-40B4-BE49-F238E27FC236}">
                <a16:creationId xmlns:a16="http://schemas.microsoft.com/office/drawing/2014/main" id="{433C4253-F1BD-EF15-D4D4-CE13F5E0A506}"/>
              </a:ext>
            </a:extLst>
          </p:cNvPr>
          <p:cNvSpPr txBox="1"/>
          <p:nvPr/>
        </p:nvSpPr>
        <p:spPr>
          <a:xfrm>
            <a:off x="8823719" y="1782368"/>
            <a:ext cx="914400" cy="215444"/>
          </a:xfrm>
          <a:prstGeom prst="rect">
            <a:avLst/>
          </a:prstGeom>
          <a:noFill/>
        </p:spPr>
        <p:txBody>
          <a:bodyPr wrap="square" rtlCol="0">
            <a:spAutoFit/>
          </a:bodyPr>
          <a:lstStyle/>
          <a:p>
            <a:pPr algn="ctr"/>
            <a:r>
              <a:rPr lang="fr-FR" sz="800" dirty="0"/>
              <a:t>Collaborative</a:t>
            </a:r>
          </a:p>
        </p:txBody>
      </p:sp>
      <p:sp>
        <p:nvSpPr>
          <p:cNvPr id="121" name="ZoneTexte 120">
            <a:extLst>
              <a:ext uri="{FF2B5EF4-FFF2-40B4-BE49-F238E27FC236}">
                <a16:creationId xmlns:a16="http://schemas.microsoft.com/office/drawing/2014/main" id="{0064AA1C-2D7C-7BD7-351F-C2F5051E9C7B}"/>
              </a:ext>
            </a:extLst>
          </p:cNvPr>
          <p:cNvSpPr txBox="1"/>
          <p:nvPr/>
        </p:nvSpPr>
        <p:spPr>
          <a:xfrm>
            <a:off x="8777840" y="4204758"/>
            <a:ext cx="1010564" cy="338554"/>
          </a:xfrm>
          <a:prstGeom prst="rect">
            <a:avLst/>
          </a:prstGeom>
          <a:noFill/>
        </p:spPr>
        <p:txBody>
          <a:bodyPr wrap="square" rtlCol="0">
            <a:spAutoFit/>
          </a:bodyPr>
          <a:lstStyle/>
          <a:p>
            <a:pPr algn="ctr"/>
            <a:r>
              <a:rPr lang="fr-FR" sz="800" b="1" dirty="0"/>
              <a:t>+</a:t>
            </a:r>
            <a:r>
              <a:rPr lang="fr-FR" sz="800" dirty="0"/>
              <a:t> Agencement stratégique</a:t>
            </a:r>
          </a:p>
        </p:txBody>
      </p:sp>
      <p:sp>
        <p:nvSpPr>
          <p:cNvPr id="122" name="ZoneTexte 121">
            <a:extLst>
              <a:ext uri="{FF2B5EF4-FFF2-40B4-BE49-F238E27FC236}">
                <a16:creationId xmlns:a16="http://schemas.microsoft.com/office/drawing/2014/main" id="{B83D36CF-FE36-3473-0C24-550B818A28C8}"/>
              </a:ext>
            </a:extLst>
          </p:cNvPr>
          <p:cNvSpPr txBox="1"/>
          <p:nvPr/>
        </p:nvSpPr>
        <p:spPr>
          <a:xfrm>
            <a:off x="8581358" y="4728048"/>
            <a:ext cx="1427735" cy="338554"/>
          </a:xfrm>
          <a:prstGeom prst="rect">
            <a:avLst/>
          </a:prstGeom>
          <a:noFill/>
        </p:spPr>
        <p:txBody>
          <a:bodyPr wrap="square" rtlCol="0">
            <a:spAutoFit/>
          </a:bodyPr>
          <a:lstStyle/>
          <a:p>
            <a:pPr algn="ctr"/>
            <a:r>
              <a:rPr lang="fr-FR" sz="800" b="1" dirty="0"/>
              <a:t>+</a:t>
            </a:r>
            <a:r>
              <a:rPr lang="fr-FR" sz="800" dirty="0"/>
              <a:t> Animateur /</a:t>
            </a:r>
          </a:p>
          <a:p>
            <a:pPr algn="ctr"/>
            <a:r>
              <a:rPr lang="fr-FR" sz="800" dirty="0"/>
              <a:t>modérateur de groupe</a:t>
            </a:r>
          </a:p>
        </p:txBody>
      </p:sp>
      <p:sp>
        <p:nvSpPr>
          <p:cNvPr id="123" name="ZoneTexte 122">
            <a:extLst>
              <a:ext uri="{FF2B5EF4-FFF2-40B4-BE49-F238E27FC236}">
                <a16:creationId xmlns:a16="http://schemas.microsoft.com/office/drawing/2014/main" id="{F8514687-E345-A001-9281-D0349F3BD9B4}"/>
              </a:ext>
            </a:extLst>
          </p:cNvPr>
          <p:cNvSpPr txBox="1"/>
          <p:nvPr/>
        </p:nvSpPr>
        <p:spPr>
          <a:xfrm>
            <a:off x="8520676" y="5178589"/>
            <a:ext cx="1535939" cy="338554"/>
          </a:xfrm>
          <a:prstGeom prst="rect">
            <a:avLst/>
          </a:prstGeom>
          <a:noFill/>
        </p:spPr>
        <p:txBody>
          <a:bodyPr wrap="square" rtlCol="0">
            <a:spAutoFit/>
          </a:bodyPr>
          <a:lstStyle/>
          <a:p>
            <a:pPr algn="ctr"/>
            <a:r>
              <a:rPr lang="fr-FR" sz="800" b="1" dirty="0"/>
              <a:t>+</a:t>
            </a:r>
            <a:r>
              <a:rPr lang="fr-FR" sz="800" dirty="0"/>
              <a:t> Tuteur </a:t>
            </a:r>
          </a:p>
          <a:p>
            <a:pPr algn="ctr"/>
            <a:r>
              <a:rPr lang="fr-FR" sz="800" dirty="0"/>
              <a:t>(accompagnement planifié)</a:t>
            </a:r>
          </a:p>
        </p:txBody>
      </p:sp>
      <p:sp>
        <p:nvSpPr>
          <p:cNvPr id="124" name="ZoneTexte 123">
            <a:extLst>
              <a:ext uri="{FF2B5EF4-FFF2-40B4-BE49-F238E27FC236}">
                <a16:creationId xmlns:a16="http://schemas.microsoft.com/office/drawing/2014/main" id="{669D4B8E-B1FF-9C56-2FC0-A40A64455FBE}"/>
              </a:ext>
            </a:extLst>
          </p:cNvPr>
          <p:cNvSpPr txBox="1"/>
          <p:nvPr/>
        </p:nvSpPr>
        <p:spPr>
          <a:xfrm rot="3744195">
            <a:off x="6601531" y="4442406"/>
            <a:ext cx="914400" cy="369332"/>
          </a:xfrm>
          <a:prstGeom prst="rect">
            <a:avLst/>
          </a:prstGeom>
          <a:solidFill>
            <a:srgbClr val="00B0F0"/>
          </a:solidFill>
        </p:spPr>
        <p:txBody>
          <a:bodyPr wrap="square" rtlCol="0">
            <a:spAutoFit/>
          </a:bodyPr>
          <a:lstStyle/>
          <a:p>
            <a:pPr algn="ctr"/>
            <a:r>
              <a:rPr lang="fr-FR" sz="900" b="1" dirty="0"/>
              <a:t>Articulation des activités</a:t>
            </a:r>
          </a:p>
        </p:txBody>
      </p:sp>
      <p:sp>
        <p:nvSpPr>
          <p:cNvPr id="125" name="ZoneTexte 124">
            <a:extLst>
              <a:ext uri="{FF2B5EF4-FFF2-40B4-BE49-F238E27FC236}">
                <a16:creationId xmlns:a16="http://schemas.microsoft.com/office/drawing/2014/main" id="{B37DAFD5-301B-600E-EC79-B764A602E707}"/>
              </a:ext>
            </a:extLst>
          </p:cNvPr>
          <p:cNvSpPr txBox="1"/>
          <p:nvPr/>
        </p:nvSpPr>
        <p:spPr>
          <a:xfrm rot="3739005">
            <a:off x="7506378" y="3892484"/>
            <a:ext cx="914400" cy="461665"/>
          </a:xfrm>
          <a:prstGeom prst="rect">
            <a:avLst/>
          </a:prstGeom>
          <a:noFill/>
        </p:spPr>
        <p:txBody>
          <a:bodyPr wrap="square" rtlCol="0">
            <a:spAutoFit/>
          </a:bodyPr>
          <a:lstStyle/>
          <a:p>
            <a:pPr algn="ctr"/>
            <a:r>
              <a:rPr lang="fr-FR" sz="800" b="1" dirty="0"/>
              <a:t>+</a:t>
            </a:r>
            <a:r>
              <a:rPr lang="fr-FR" sz="800" dirty="0"/>
              <a:t> MST et contexte  contraintes</a:t>
            </a:r>
          </a:p>
        </p:txBody>
      </p:sp>
      <p:sp>
        <p:nvSpPr>
          <p:cNvPr id="126" name="ZoneTexte 125">
            <a:extLst>
              <a:ext uri="{FF2B5EF4-FFF2-40B4-BE49-F238E27FC236}">
                <a16:creationId xmlns:a16="http://schemas.microsoft.com/office/drawing/2014/main" id="{63B57601-BBC4-ED66-0569-379046A503CF}"/>
              </a:ext>
            </a:extLst>
          </p:cNvPr>
          <p:cNvSpPr txBox="1"/>
          <p:nvPr/>
        </p:nvSpPr>
        <p:spPr>
          <a:xfrm rot="17991433">
            <a:off x="8032778" y="2677036"/>
            <a:ext cx="802068" cy="338554"/>
          </a:xfrm>
          <a:prstGeom prst="rect">
            <a:avLst/>
          </a:prstGeom>
          <a:noFill/>
        </p:spPr>
        <p:txBody>
          <a:bodyPr wrap="square" rtlCol="0">
            <a:spAutoFit/>
          </a:bodyPr>
          <a:lstStyle/>
          <a:p>
            <a:pPr algn="ctr"/>
            <a:r>
              <a:rPr lang="fr-FR" sz="800" b="1" dirty="0"/>
              <a:t>+</a:t>
            </a:r>
            <a:r>
              <a:rPr lang="fr-FR" sz="800" dirty="0"/>
              <a:t> Créer et Transposer</a:t>
            </a:r>
          </a:p>
        </p:txBody>
      </p:sp>
      <p:sp>
        <p:nvSpPr>
          <p:cNvPr id="127" name="ZoneTexte 126">
            <a:extLst>
              <a:ext uri="{FF2B5EF4-FFF2-40B4-BE49-F238E27FC236}">
                <a16:creationId xmlns:a16="http://schemas.microsoft.com/office/drawing/2014/main" id="{446FCFC3-BEED-5359-F252-403BAC0E0ED7}"/>
              </a:ext>
            </a:extLst>
          </p:cNvPr>
          <p:cNvSpPr txBox="1"/>
          <p:nvPr/>
        </p:nvSpPr>
        <p:spPr>
          <a:xfrm rot="18108282">
            <a:off x="7513648" y="2431120"/>
            <a:ext cx="1011862" cy="338554"/>
          </a:xfrm>
          <a:prstGeom prst="rect">
            <a:avLst/>
          </a:prstGeom>
          <a:noFill/>
        </p:spPr>
        <p:txBody>
          <a:bodyPr wrap="square" rtlCol="0">
            <a:spAutoFit/>
          </a:bodyPr>
          <a:lstStyle/>
          <a:p>
            <a:pPr algn="ctr"/>
            <a:r>
              <a:rPr lang="fr-FR" sz="800" b="1" dirty="0"/>
              <a:t>+</a:t>
            </a:r>
            <a:r>
              <a:rPr lang="fr-FR" sz="800" dirty="0"/>
              <a:t> Accompagner et faciliter </a:t>
            </a:r>
          </a:p>
        </p:txBody>
      </p:sp>
      <p:sp>
        <p:nvSpPr>
          <p:cNvPr id="128" name="ZoneTexte 127">
            <a:extLst>
              <a:ext uri="{FF2B5EF4-FFF2-40B4-BE49-F238E27FC236}">
                <a16:creationId xmlns:a16="http://schemas.microsoft.com/office/drawing/2014/main" id="{4607E22C-22F4-5D69-A603-9CD0DAC1F3F7}"/>
              </a:ext>
            </a:extLst>
          </p:cNvPr>
          <p:cNvSpPr txBox="1"/>
          <p:nvPr/>
        </p:nvSpPr>
        <p:spPr>
          <a:xfrm rot="18059736">
            <a:off x="6910187" y="2194058"/>
            <a:ext cx="1408931" cy="338554"/>
          </a:xfrm>
          <a:prstGeom prst="rect">
            <a:avLst/>
          </a:prstGeom>
          <a:noFill/>
        </p:spPr>
        <p:txBody>
          <a:bodyPr wrap="square" rtlCol="0">
            <a:spAutoFit/>
          </a:bodyPr>
          <a:lstStyle/>
          <a:p>
            <a:pPr algn="ctr"/>
            <a:r>
              <a:rPr lang="fr-FR" sz="800" b="1" dirty="0"/>
              <a:t>+</a:t>
            </a:r>
            <a:r>
              <a:rPr lang="fr-FR" sz="800" dirty="0"/>
              <a:t> Apprendre à distance en autonomie</a:t>
            </a:r>
          </a:p>
        </p:txBody>
      </p:sp>
      <p:sp>
        <p:nvSpPr>
          <p:cNvPr id="129" name="ZoneTexte 128">
            <a:extLst>
              <a:ext uri="{FF2B5EF4-FFF2-40B4-BE49-F238E27FC236}">
                <a16:creationId xmlns:a16="http://schemas.microsoft.com/office/drawing/2014/main" id="{60610A9E-E0FE-522D-F7FF-867060511672}"/>
              </a:ext>
            </a:extLst>
          </p:cNvPr>
          <p:cNvSpPr txBox="1"/>
          <p:nvPr/>
        </p:nvSpPr>
        <p:spPr>
          <a:xfrm>
            <a:off x="8832694" y="703150"/>
            <a:ext cx="914400" cy="369332"/>
          </a:xfrm>
          <a:prstGeom prst="rect">
            <a:avLst/>
          </a:prstGeom>
          <a:solidFill>
            <a:schemeClr val="bg1">
              <a:lumMod val="85000"/>
            </a:schemeClr>
          </a:solidFill>
        </p:spPr>
        <p:txBody>
          <a:bodyPr wrap="square" rtlCol="0">
            <a:spAutoFit/>
          </a:bodyPr>
          <a:lstStyle/>
          <a:p>
            <a:pPr algn="ctr"/>
            <a:r>
              <a:rPr lang="fr-FR" sz="900" b="1" dirty="0"/>
              <a:t>Approche pédagogique</a:t>
            </a:r>
          </a:p>
        </p:txBody>
      </p:sp>
      <p:sp>
        <p:nvSpPr>
          <p:cNvPr id="130" name="ZoneTexte 129">
            <a:extLst>
              <a:ext uri="{FF2B5EF4-FFF2-40B4-BE49-F238E27FC236}">
                <a16:creationId xmlns:a16="http://schemas.microsoft.com/office/drawing/2014/main" id="{504935BA-A11F-8546-1F62-9DCAB860FFD4}"/>
              </a:ext>
            </a:extLst>
          </p:cNvPr>
          <p:cNvSpPr txBox="1"/>
          <p:nvPr/>
        </p:nvSpPr>
        <p:spPr>
          <a:xfrm>
            <a:off x="8858198" y="5758932"/>
            <a:ext cx="914400" cy="369332"/>
          </a:xfrm>
          <a:prstGeom prst="rect">
            <a:avLst/>
          </a:prstGeom>
          <a:solidFill>
            <a:srgbClr val="C5E0B4"/>
          </a:solidFill>
        </p:spPr>
        <p:txBody>
          <a:bodyPr wrap="square" rtlCol="0">
            <a:spAutoFit/>
          </a:bodyPr>
          <a:lstStyle/>
          <a:p>
            <a:pPr algn="ctr"/>
            <a:r>
              <a:rPr lang="fr-FR" sz="900" b="1" dirty="0">
                <a:solidFill>
                  <a:schemeClr val="bg1"/>
                </a:solidFill>
              </a:rPr>
              <a:t>Assistance éducative</a:t>
            </a:r>
          </a:p>
        </p:txBody>
      </p:sp>
      <p:sp>
        <p:nvSpPr>
          <p:cNvPr id="131" name="ZoneTexte 130">
            <a:extLst>
              <a:ext uri="{FF2B5EF4-FFF2-40B4-BE49-F238E27FC236}">
                <a16:creationId xmlns:a16="http://schemas.microsoft.com/office/drawing/2014/main" id="{A3F7A925-13F1-F185-2782-D6E831C83B67}"/>
              </a:ext>
            </a:extLst>
          </p:cNvPr>
          <p:cNvSpPr txBox="1"/>
          <p:nvPr/>
        </p:nvSpPr>
        <p:spPr>
          <a:xfrm rot="18112762">
            <a:off x="6795829" y="1854444"/>
            <a:ext cx="745637" cy="369332"/>
          </a:xfrm>
          <a:prstGeom prst="rect">
            <a:avLst/>
          </a:prstGeom>
          <a:solidFill>
            <a:srgbClr val="FFC409"/>
          </a:solidFill>
        </p:spPr>
        <p:txBody>
          <a:bodyPr wrap="square" rtlCol="0">
            <a:spAutoFit/>
          </a:bodyPr>
          <a:lstStyle/>
          <a:p>
            <a:pPr algn="ctr"/>
            <a:r>
              <a:rPr lang="fr-FR" sz="900" b="1" dirty="0">
                <a:solidFill>
                  <a:schemeClr val="bg1"/>
                </a:solidFill>
              </a:rPr>
              <a:t>Mise en média</a:t>
            </a:r>
          </a:p>
        </p:txBody>
      </p:sp>
      <p:sp>
        <p:nvSpPr>
          <p:cNvPr id="132" name="ZoneTexte 131">
            <a:extLst>
              <a:ext uri="{FF2B5EF4-FFF2-40B4-BE49-F238E27FC236}">
                <a16:creationId xmlns:a16="http://schemas.microsoft.com/office/drawing/2014/main" id="{102D49E6-0A8E-0015-D557-FE48CAC3A905}"/>
              </a:ext>
            </a:extLst>
          </p:cNvPr>
          <p:cNvSpPr txBox="1"/>
          <p:nvPr/>
        </p:nvSpPr>
        <p:spPr>
          <a:xfrm rot="3671267">
            <a:off x="11054896" y="2116207"/>
            <a:ext cx="764882" cy="230832"/>
          </a:xfrm>
          <a:prstGeom prst="rect">
            <a:avLst/>
          </a:prstGeom>
          <a:solidFill>
            <a:srgbClr val="FF0000"/>
          </a:solidFill>
          <a:ln>
            <a:noFill/>
          </a:ln>
        </p:spPr>
        <p:txBody>
          <a:bodyPr wrap="square" rtlCol="0">
            <a:spAutoFit/>
          </a:bodyPr>
          <a:lstStyle/>
          <a:p>
            <a:pPr algn="ctr"/>
            <a:r>
              <a:rPr lang="fr-FR" sz="900" b="1" dirty="0">
                <a:solidFill>
                  <a:schemeClr val="bg1"/>
                </a:solidFill>
              </a:rPr>
              <a:t>Evaluation</a:t>
            </a:r>
          </a:p>
        </p:txBody>
      </p:sp>
      <p:sp>
        <p:nvSpPr>
          <p:cNvPr id="133" name="ZoneTexte 132">
            <a:extLst>
              <a:ext uri="{FF2B5EF4-FFF2-40B4-BE49-F238E27FC236}">
                <a16:creationId xmlns:a16="http://schemas.microsoft.com/office/drawing/2014/main" id="{C9A411F5-72E8-9DB0-C96F-8C4AB0D30C43}"/>
              </a:ext>
            </a:extLst>
          </p:cNvPr>
          <p:cNvSpPr txBox="1"/>
          <p:nvPr/>
        </p:nvSpPr>
        <p:spPr>
          <a:xfrm rot="18140860">
            <a:off x="9334448" y="3470394"/>
            <a:ext cx="914400" cy="338554"/>
          </a:xfrm>
          <a:prstGeom prst="rect">
            <a:avLst/>
          </a:prstGeom>
          <a:noFill/>
        </p:spPr>
        <p:txBody>
          <a:bodyPr wrap="square" rtlCol="0">
            <a:spAutoFit/>
          </a:bodyPr>
          <a:lstStyle/>
          <a:p>
            <a:pPr algn="ctr"/>
            <a:r>
              <a:rPr lang="fr-FR" sz="800" dirty="0"/>
              <a:t>Choix des  outils et perso</a:t>
            </a:r>
          </a:p>
        </p:txBody>
      </p:sp>
      <p:sp>
        <p:nvSpPr>
          <p:cNvPr id="134" name="ZoneTexte 133">
            <a:extLst>
              <a:ext uri="{FF2B5EF4-FFF2-40B4-BE49-F238E27FC236}">
                <a16:creationId xmlns:a16="http://schemas.microsoft.com/office/drawing/2014/main" id="{2DCC7376-0806-D878-EB4D-71865D76A7F4}"/>
              </a:ext>
            </a:extLst>
          </p:cNvPr>
          <p:cNvSpPr txBox="1"/>
          <p:nvPr/>
        </p:nvSpPr>
        <p:spPr>
          <a:xfrm rot="18063366">
            <a:off x="9635014" y="3672562"/>
            <a:ext cx="1071632" cy="461665"/>
          </a:xfrm>
          <a:prstGeom prst="rect">
            <a:avLst/>
          </a:prstGeom>
          <a:noFill/>
        </p:spPr>
        <p:txBody>
          <a:bodyPr wrap="square" rtlCol="0">
            <a:spAutoFit/>
          </a:bodyPr>
          <a:lstStyle/>
          <a:p>
            <a:pPr algn="ctr"/>
            <a:r>
              <a:rPr lang="fr-FR" sz="800" b="1" dirty="0"/>
              <a:t>+</a:t>
            </a:r>
            <a:r>
              <a:rPr lang="fr-FR" sz="800" dirty="0"/>
              <a:t> Choix  des activités / ressources et nbre</a:t>
            </a:r>
          </a:p>
        </p:txBody>
      </p:sp>
      <p:sp>
        <p:nvSpPr>
          <p:cNvPr id="135" name="ZoneTexte 134">
            <a:extLst>
              <a:ext uri="{FF2B5EF4-FFF2-40B4-BE49-F238E27FC236}">
                <a16:creationId xmlns:a16="http://schemas.microsoft.com/office/drawing/2014/main" id="{1FE3E1A3-5D7C-AA00-1034-AC70173F6169}"/>
              </a:ext>
            </a:extLst>
          </p:cNvPr>
          <p:cNvSpPr txBox="1"/>
          <p:nvPr/>
        </p:nvSpPr>
        <p:spPr>
          <a:xfrm rot="18131647">
            <a:off x="10425010" y="4306899"/>
            <a:ext cx="1165739" cy="215444"/>
          </a:xfrm>
          <a:prstGeom prst="rect">
            <a:avLst/>
          </a:prstGeom>
          <a:noFill/>
        </p:spPr>
        <p:txBody>
          <a:bodyPr wrap="square" rtlCol="0">
            <a:spAutoFit/>
          </a:bodyPr>
          <a:lstStyle/>
          <a:p>
            <a:pPr algn="ctr"/>
            <a:r>
              <a:rPr lang="fr-FR" sz="800" b="1" dirty="0"/>
              <a:t>+</a:t>
            </a:r>
            <a:r>
              <a:rPr lang="fr-FR" sz="800" dirty="0"/>
              <a:t> Choix de parcours</a:t>
            </a:r>
          </a:p>
        </p:txBody>
      </p:sp>
      <p:sp>
        <p:nvSpPr>
          <p:cNvPr id="136" name="ZoneTexte 135">
            <a:extLst>
              <a:ext uri="{FF2B5EF4-FFF2-40B4-BE49-F238E27FC236}">
                <a16:creationId xmlns:a16="http://schemas.microsoft.com/office/drawing/2014/main" id="{F29FEA84-2B89-921A-B383-7650B1B954C8}"/>
              </a:ext>
            </a:extLst>
          </p:cNvPr>
          <p:cNvSpPr txBox="1"/>
          <p:nvPr/>
        </p:nvSpPr>
        <p:spPr>
          <a:xfrm rot="18053840">
            <a:off x="11001451" y="4547509"/>
            <a:ext cx="806713" cy="230832"/>
          </a:xfrm>
          <a:prstGeom prst="rect">
            <a:avLst/>
          </a:prstGeom>
          <a:solidFill>
            <a:srgbClr val="FFFF00"/>
          </a:solidFill>
        </p:spPr>
        <p:txBody>
          <a:bodyPr wrap="square" rtlCol="0">
            <a:spAutoFit/>
          </a:bodyPr>
          <a:lstStyle/>
          <a:p>
            <a:pPr algn="ctr"/>
            <a:r>
              <a:rPr lang="fr-FR" sz="900" b="1" dirty="0"/>
              <a:t>Ouverture</a:t>
            </a:r>
          </a:p>
        </p:txBody>
      </p:sp>
      <p:sp>
        <p:nvSpPr>
          <p:cNvPr id="137" name="ZoneTexte 136">
            <a:extLst>
              <a:ext uri="{FF2B5EF4-FFF2-40B4-BE49-F238E27FC236}">
                <a16:creationId xmlns:a16="http://schemas.microsoft.com/office/drawing/2014/main" id="{7B3EC7B6-1E46-A36A-5230-8ADFA60C8C3E}"/>
              </a:ext>
            </a:extLst>
          </p:cNvPr>
          <p:cNvSpPr txBox="1"/>
          <p:nvPr/>
        </p:nvSpPr>
        <p:spPr>
          <a:xfrm rot="3645372">
            <a:off x="10170621" y="2404967"/>
            <a:ext cx="914400" cy="461665"/>
          </a:xfrm>
          <a:prstGeom prst="rect">
            <a:avLst/>
          </a:prstGeom>
          <a:noFill/>
        </p:spPr>
        <p:txBody>
          <a:bodyPr wrap="square" rtlCol="0">
            <a:spAutoFit/>
          </a:bodyPr>
          <a:lstStyle/>
          <a:p>
            <a:pPr algn="ctr"/>
            <a:r>
              <a:rPr lang="fr-FR" sz="800" b="1" dirty="0"/>
              <a:t>+</a:t>
            </a:r>
            <a:r>
              <a:rPr lang="fr-FR" sz="800" dirty="0"/>
              <a:t> Répartie en présence et distance</a:t>
            </a:r>
          </a:p>
        </p:txBody>
      </p:sp>
      <p:sp>
        <p:nvSpPr>
          <p:cNvPr id="138" name="ZoneTexte 137">
            <a:extLst>
              <a:ext uri="{FF2B5EF4-FFF2-40B4-BE49-F238E27FC236}">
                <a16:creationId xmlns:a16="http://schemas.microsoft.com/office/drawing/2014/main" id="{67028306-EE0E-9233-1A01-B3A13E80C86E}"/>
              </a:ext>
            </a:extLst>
          </p:cNvPr>
          <p:cNvSpPr txBox="1"/>
          <p:nvPr/>
        </p:nvSpPr>
        <p:spPr>
          <a:xfrm rot="3737147">
            <a:off x="10469304" y="2274126"/>
            <a:ext cx="1095072" cy="338554"/>
          </a:xfrm>
          <a:prstGeom prst="rect">
            <a:avLst/>
          </a:prstGeom>
          <a:noFill/>
        </p:spPr>
        <p:txBody>
          <a:bodyPr wrap="square" rtlCol="0">
            <a:spAutoFit/>
          </a:bodyPr>
          <a:lstStyle/>
          <a:p>
            <a:pPr algn="ctr"/>
            <a:r>
              <a:rPr lang="fr-FR" sz="800" b="1" dirty="0"/>
              <a:t>+</a:t>
            </a:r>
            <a:r>
              <a:rPr lang="fr-FR" sz="800" dirty="0"/>
              <a:t> Eval du dispositif </a:t>
            </a:r>
          </a:p>
          <a:p>
            <a:pPr algn="ctr"/>
            <a:r>
              <a:rPr lang="fr-FR" sz="800" dirty="0"/>
              <a:t>et enseignements</a:t>
            </a:r>
          </a:p>
        </p:txBody>
      </p:sp>
      <p:sp>
        <p:nvSpPr>
          <p:cNvPr id="139" name="Ellipse 138">
            <a:extLst>
              <a:ext uri="{FF2B5EF4-FFF2-40B4-BE49-F238E27FC236}">
                <a16:creationId xmlns:a16="http://schemas.microsoft.com/office/drawing/2014/main" id="{B5E27124-232B-1935-725C-66B114EC6796}"/>
              </a:ext>
            </a:extLst>
          </p:cNvPr>
          <p:cNvSpPr/>
          <p:nvPr/>
        </p:nvSpPr>
        <p:spPr>
          <a:xfrm>
            <a:off x="9215099" y="3281896"/>
            <a:ext cx="174596" cy="178580"/>
          </a:xfrm>
          <a:prstGeom prst="ellipse">
            <a:avLst/>
          </a:prstGeom>
          <a:solidFill>
            <a:srgbClr val="0070C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a:solidFill>
                  <a:schemeClr val="bg1"/>
                </a:solidFill>
                <a:effectLst>
                  <a:outerShdw blurRad="38100" dist="38100" dir="2700000" algn="tl">
                    <a:srgbClr val="000000">
                      <a:alpha val="43137"/>
                    </a:srgbClr>
                  </a:outerShdw>
                </a:effectLst>
              </a:rPr>
              <a:t>0</a:t>
            </a:r>
          </a:p>
        </p:txBody>
      </p:sp>
      <p:sp>
        <p:nvSpPr>
          <p:cNvPr id="140" name="Triangle isocèle 139">
            <a:extLst>
              <a:ext uri="{FF2B5EF4-FFF2-40B4-BE49-F238E27FC236}">
                <a16:creationId xmlns:a16="http://schemas.microsoft.com/office/drawing/2014/main" id="{FDAC9990-42AB-5D0D-1EE8-4FD9A191BBCA}"/>
              </a:ext>
            </a:extLst>
          </p:cNvPr>
          <p:cNvSpPr/>
          <p:nvPr/>
        </p:nvSpPr>
        <p:spPr>
          <a:xfrm rot="10800000">
            <a:off x="9217601" y="555182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Triangle isocèle 140">
            <a:extLst>
              <a:ext uri="{FF2B5EF4-FFF2-40B4-BE49-F238E27FC236}">
                <a16:creationId xmlns:a16="http://schemas.microsoft.com/office/drawing/2014/main" id="{49A43FB3-0791-6648-26D9-F9D909D1E79D}"/>
              </a:ext>
            </a:extLst>
          </p:cNvPr>
          <p:cNvSpPr/>
          <p:nvPr/>
        </p:nvSpPr>
        <p:spPr>
          <a:xfrm rot="14573467">
            <a:off x="7221056" y="436851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Triangle isocèle 141">
            <a:extLst>
              <a:ext uri="{FF2B5EF4-FFF2-40B4-BE49-F238E27FC236}">
                <a16:creationId xmlns:a16="http://schemas.microsoft.com/office/drawing/2014/main" id="{EDA6BE73-DC63-0B77-F938-9A12514B5883}"/>
              </a:ext>
            </a:extLst>
          </p:cNvPr>
          <p:cNvSpPr/>
          <p:nvPr/>
        </p:nvSpPr>
        <p:spPr>
          <a:xfrm>
            <a:off x="9213895" y="107373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Triangle isocèle 142">
            <a:extLst>
              <a:ext uri="{FF2B5EF4-FFF2-40B4-BE49-F238E27FC236}">
                <a16:creationId xmlns:a16="http://schemas.microsoft.com/office/drawing/2014/main" id="{43708A2F-0C6E-CCCC-BE26-A64A2869FDF4}"/>
              </a:ext>
            </a:extLst>
          </p:cNvPr>
          <p:cNvSpPr/>
          <p:nvPr/>
        </p:nvSpPr>
        <p:spPr>
          <a:xfrm rot="7427728">
            <a:off x="11123820" y="4435994"/>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4" name="Triangle isocèle 143">
            <a:extLst>
              <a:ext uri="{FF2B5EF4-FFF2-40B4-BE49-F238E27FC236}">
                <a16:creationId xmlns:a16="http://schemas.microsoft.com/office/drawing/2014/main" id="{B8CC0BA8-B65E-7CD0-4EF2-8A04F8B97EBF}"/>
              </a:ext>
            </a:extLst>
          </p:cNvPr>
          <p:cNvSpPr/>
          <p:nvPr/>
        </p:nvSpPr>
        <p:spPr>
          <a:xfrm rot="3582517">
            <a:off x="11161704" y="221066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ZoneTexte 144">
            <a:extLst>
              <a:ext uri="{FF2B5EF4-FFF2-40B4-BE49-F238E27FC236}">
                <a16:creationId xmlns:a16="http://schemas.microsoft.com/office/drawing/2014/main" id="{33E47943-51FB-B86D-C983-DABAC3AC5BC3}"/>
              </a:ext>
            </a:extLst>
          </p:cNvPr>
          <p:cNvSpPr txBox="1"/>
          <p:nvPr/>
        </p:nvSpPr>
        <p:spPr>
          <a:xfrm rot="3703301">
            <a:off x="6907829" y="4185785"/>
            <a:ext cx="1305291" cy="338554"/>
          </a:xfrm>
          <a:prstGeom prst="rect">
            <a:avLst/>
          </a:prstGeom>
          <a:noFill/>
        </p:spPr>
        <p:txBody>
          <a:bodyPr wrap="square" rtlCol="0">
            <a:spAutoFit/>
          </a:bodyPr>
          <a:lstStyle/>
          <a:p>
            <a:pPr algn="ctr"/>
            <a:r>
              <a:rPr lang="fr-FR" sz="800" b="1" dirty="0"/>
              <a:t>+</a:t>
            </a:r>
            <a:r>
              <a:rPr lang="fr-FR" sz="800" dirty="0"/>
              <a:t> un double continuum cohérent et adapté</a:t>
            </a:r>
          </a:p>
        </p:txBody>
      </p:sp>
      <p:sp>
        <p:nvSpPr>
          <p:cNvPr id="146" name="ZoneTexte 145">
            <a:extLst>
              <a:ext uri="{FF2B5EF4-FFF2-40B4-BE49-F238E27FC236}">
                <a16:creationId xmlns:a16="http://schemas.microsoft.com/office/drawing/2014/main" id="{EEDB6DB7-E7CA-0DF2-0AB0-708EDB08DCDE}"/>
              </a:ext>
            </a:extLst>
          </p:cNvPr>
          <p:cNvSpPr txBox="1"/>
          <p:nvPr/>
        </p:nvSpPr>
        <p:spPr>
          <a:xfrm rot="3637549">
            <a:off x="7884057" y="3724392"/>
            <a:ext cx="956386" cy="338554"/>
          </a:xfrm>
          <a:prstGeom prst="rect">
            <a:avLst/>
          </a:prstGeom>
          <a:noFill/>
        </p:spPr>
        <p:txBody>
          <a:bodyPr wrap="square" rtlCol="0">
            <a:spAutoFit/>
          </a:bodyPr>
          <a:lstStyle/>
          <a:p>
            <a:pPr algn="ctr"/>
            <a:r>
              <a:rPr lang="fr-FR" sz="800" dirty="0">
                <a:solidFill>
                  <a:schemeClr val="tx1"/>
                </a:solidFill>
              </a:rPr>
              <a:t> </a:t>
            </a:r>
            <a:r>
              <a:rPr lang="fr-FR" sz="800" b="1" dirty="0">
                <a:solidFill>
                  <a:schemeClr val="tx1"/>
                </a:solidFill>
              </a:rPr>
              <a:t>+</a:t>
            </a:r>
            <a:r>
              <a:rPr lang="fr-FR" sz="800" dirty="0">
                <a:solidFill>
                  <a:schemeClr val="tx1"/>
                </a:solidFill>
              </a:rPr>
              <a:t> MST et besoin</a:t>
            </a:r>
          </a:p>
        </p:txBody>
      </p:sp>
      <p:sp>
        <p:nvSpPr>
          <p:cNvPr id="147" name="Triangle isocèle 146">
            <a:extLst>
              <a:ext uri="{FF2B5EF4-FFF2-40B4-BE49-F238E27FC236}">
                <a16:creationId xmlns:a16="http://schemas.microsoft.com/office/drawing/2014/main" id="{0A5A914D-DBB3-406B-9F05-982EACBBB1F4}"/>
              </a:ext>
            </a:extLst>
          </p:cNvPr>
          <p:cNvSpPr/>
          <p:nvPr/>
        </p:nvSpPr>
        <p:spPr>
          <a:xfrm rot="18344736">
            <a:off x="7331479" y="210852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Ellipse 147">
            <a:extLst>
              <a:ext uri="{FF2B5EF4-FFF2-40B4-BE49-F238E27FC236}">
                <a16:creationId xmlns:a16="http://schemas.microsoft.com/office/drawing/2014/main" id="{D905F559-F963-BE7E-1AF2-3FE1B1319006}"/>
              </a:ext>
            </a:extLst>
          </p:cNvPr>
          <p:cNvSpPr/>
          <p:nvPr/>
        </p:nvSpPr>
        <p:spPr>
          <a:xfrm>
            <a:off x="8561586" y="2646478"/>
            <a:ext cx="1454581" cy="1454581"/>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9" name="Ellipse 148">
            <a:extLst>
              <a:ext uri="{FF2B5EF4-FFF2-40B4-BE49-F238E27FC236}">
                <a16:creationId xmlns:a16="http://schemas.microsoft.com/office/drawing/2014/main" id="{EE9E5A29-DAE9-DADE-F705-E91319B56F70}"/>
              </a:ext>
            </a:extLst>
          </p:cNvPr>
          <p:cNvSpPr/>
          <p:nvPr/>
        </p:nvSpPr>
        <p:spPr>
          <a:xfrm>
            <a:off x="8010684" y="2117190"/>
            <a:ext cx="2547993" cy="2547993"/>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0" name="Ellipse 149">
            <a:extLst>
              <a:ext uri="{FF2B5EF4-FFF2-40B4-BE49-F238E27FC236}">
                <a16:creationId xmlns:a16="http://schemas.microsoft.com/office/drawing/2014/main" id="{3D34FFD4-886A-DE42-2562-564FEFD4608D}"/>
              </a:ext>
            </a:extLst>
          </p:cNvPr>
          <p:cNvSpPr/>
          <p:nvPr/>
        </p:nvSpPr>
        <p:spPr>
          <a:xfrm>
            <a:off x="7559755" y="1655418"/>
            <a:ext cx="3468142" cy="3468142"/>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1" name="ZoneTexte 150">
            <a:extLst>
              <a:ext uri="{FF2B5EF4-FFF2-40B4-BE49-F238E27FC236}">
                <a16:creationId xmlns:a16="http://schemas.microsoft.com/office/drawing/2014/main" id="{CA033ACB-A608-9E70-B76C-784452A8BA50}"/>
              </a:ext>
            </a:extLst>
          </p:cNvPr>
          <p:cNvSpPr txBox="1"/>
          <p:nvPr/>
        </p:nvSpPr>
        <p:spPr>
          <a:xfrm>
            <a:off x="8491936" y="327303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2" name="ZoneTexte 151">
            <a:extLst>
              <a:ext uri="{FF2B5EF4-FFF2-40B4-BE49-F238E27FC236}">
                <a16:creationId xmlns:a16="http://schemas.microsoft.com/office/drawing/2014/main" id="{10A6735C-0456-A032-4B9F-B2D288CA4810}"/>
              </a:ext>
            </a:extLst>
          </p:cNvPr>
          <p:cNvSpPr txBox="1"/>
          <p:nvPr/>
        </p:nvSpPr>
        <p:spPr>
          <a:xfrm>
            <a:off x="9858022" y="325518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3" name="ZoneTexte 152">
            <a:extLst>
              <a:ext uri="{FF2B5EF4-FFF2-40B4-BE49-F238E27FC236}">
                <a16:creationId xmlns:a16="http://schemas.microsoft.com/office/drawing/2014/main" id="{EE221EC2-D2EB-F0E5-DE35-8B7144D7D6A7}"/>
              </a:ext>
            </a:extLst>
          </p:cNvPr>
          <p:cNvSpPr txBox="1"/>
          <p:nvPr/>
        </p:nvSpPr>
        <p:spPr>
          <a:xfrm>
            <a:off x="7944633" y="3246618"/>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4" name="ZoneTexte 153">
            <a:extLst>
              <a:ext uri="{FF2B5EF4-FFF2-40B4-BE49-F238E27FC236}">
                <a16:creationId xmlns:a16="http://schemas.microsoft.com/office/drawing/2014/main" id="{556886E4-D371-5A01-246B-0D0A280FF747}"/>
              </a:ext>
            </a:extLst>
          </p:cNvPr>
          <p:cNvSpPr txBox="1"/>
          <p:nvPr/>
        </p:nvSpPr>
        <p:spPr>
          <a:xfrm>
            <a:off x="7478702"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5" name="ZoneTexte 154">
            <a:extLst>
              <a:ext uri="{FF2B5EF4-FFF2-40B4-BE49-F238E27FC236}">
                <a16:creationId xmlns:a16="http://schemas.microsoft.com/office/drawing/2014/main" id="{E9245011-4066-5680-7D63-FA226FCBE375}"/>
              </a:ext>
            </a:extLst>
          </p:cNvPr>
          <p:cNvSpPr txBox="1"/>
          <p:nvPr/>
        </p:nvSpPr>
        <p:spPr>
          <a:xfrm>
            <a:off x="10428799" y="32487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6" name="ZoneTexte 155">
            <a:extLst>
              <a:ext uri="{FF2B5EF4-FFF2-40B4-BE49-F238E27FC236}">
                <a16:creationId xmlns:a16="http://schemas.microsoft.com/office/drawing/2014/main" id="{F966605F-039F-49D4-A46B-433A9890076B}"/>
              </a:ext>
            </a:extLst>
          </p:cNvPr>
          <p:cNvSpPr txBox="1"/>
          <p:nvPr/>
        </p:nvSpPr>
        <p:spPr>
          <a:xfrm>
            <a:off x="10862863"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7" name="ZoneTexte 156">
            <a:extLst>
              <a:ext uri="{FF2B5EF4-FFF2-40B4-BE49-F238E27FC236}">
                <a16:creationId xmlns:a16="http://schemas.microsoft.com/office/drawing/2014/main" id="{DF3EE42A-E2A0-0B51-E888-B6746E194864}"/>
              </a:ext>
            </a:extLst>
          </p:cNvPr>
          <p:cNvSpPr txBox="1"/>
          <p:nvPr/>
        </p:nvSpPr>
        <p:spPr>
          <a:xfrm>
            <a:off x="8856227" y="2693301"/>
            <a:ext cx="914400" cy="215444"/>
          </a:xfrm>
          <a:prstGeom prst="rect">
            <a:avLst/>
          </a:prstGeom>
          <a:noFill/>
        </p:spPr>
        <p:txBody>
          <a:bodyPr wrap="square" rtlCol="0">
            <a:spAutoFit/>
          </a:bodyPr>
          <a:lstStyle/>
          <a:p>
            <a:pPr algn="ctr"/>
            <a:r>
              <a:rPr lang="fr-FR" sz="800" dirty="0"/>
              <a:t>Transmissive</a:t>
            </a:r>
          </a:p>
        </p:txBody>
      </p:sp>
      <p:sp>
        <p:nvSpPr>
          <p:cNvPr id="158" name="ZoneTexte 157">
            <a:extLst>
              <a:ext uri="{FF2B5EF4-FFF2-40B4-BE49-F238E27FC236}">
                <a16:creationId xmlns:a16="http://schemas.microsoft.com/office/drawing/2014/main" id="{8E69F959-F13C-4805-7EF8-41A4387DF3D1}"/>
              </a:ext>
            </a:extLst>
          </p:cNvPr>
          <p:cNvSpPr txBox="1"/>
          <p:nvPr/>
        </p:nvSpPr>
        <p:spPr>
          <a:xfrm rot="18157365">
            <a:off x="8349675" y="2891472"/>
            <a:ext cx="850430" cy="338554"/>
          </a:xfrm>
          <a:prstGeom prst="rect">
            <a:avLst/>
          </a:prstGeom>
          <a:noFill/>
        </p:spPr>
        <p:txBody>
          <a:bodyPr wrap="square" rtlCol="0">
            <a:spAutoFit/>
          </a:bodyPr>
          <a:lstStyle/>
          <a:p>
            <a:pPr algn="ctr"/>
            <a:r>
              <a:rPr lang="fr-FR" sz="800" dirty="0"/>
              <a:t>Stocker / dématérialiser</a:t>
            </a:r>
            <a:endParaRPr lang="fr-FR" sz="900" dirty="0"/>
          </a:p>
        </p:txBody>
      </p:sp>
      <p:sp>
        <p:nvSpPr>
          <p:cNvPr id="159" name="ZoneTexte 158">
            <a:extLst>
              <a:ext uri="{FF2B5EF4-FFF2-40B4-BE49-F238E27FC236}">
                <a16:creationId xmlns:a16="http://schemas.microsoft.com/office/drawing/2014/main" id="{1C2F24CE-6B7F-7AC4-0442-474E39F051FE}"/>
              </a:ext>
            </a:extLst>
          </p:cNvPr>
          <p:cNvSpPr txBox="1"/>
          <p:nvPr/>
        </p:nvSpPr>
        <p:spPr>
          <a:xfrm>
            <a:off x="6945507"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0" name="ZoneTexte 159">
            <a:extLst>
              <a:ext uri="{FF2B5EF4-FFF2-40B4-BE49-F238E27FC236}">
                <a16:creationId xmlns:a16="http://schemas.microsoft.com/office/drawing/2014/main" id="{E0036BEF-5FA5-4FEE-0539-2550ED795C67}"/>
              </a:ext>
            </a:extLst>
          </p:cNvPr>
          <p:cNvSpPr txBox="1"/>
          <p:nvPr/>
        </p:nvSpPr>
        <p:spPr>
          <a:xfrm>
            <a:off x="11373058"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1" name="ZoneTexte 160">
            <a:extLst>
              <a:ext uri="{FF2B5EF4-FFF2-40B4-BE49-F238E27FC236}">
                <a16:creationId xmlns:a16="http://schemas.microsoft.com/office/drawing/2014/main" id="{897A2FA2-068A-3555-67EA-411FC32744AB}"/>
              </a:ext>
            </a:extLst>
          </p:cNvPr>
          <p:cNvSpPr txBox="1"/>
          <p:nvPr/>
        </p:nvSpPr>
        <p:spPr>
          <a:xfrm>
            <a:off x="8817817" y="3727391"/>
            <a:ext cx="914400" cy="338554"/>
          </a:xfrm>
          <a:prstGeom prst="rect">
            <a:avLst/>
          </a:prstGeom>
          <a:noFill/>
        </p:spPr>
        <p:txBody>
          <a:bodyPr wrap="square" rtlCol="0">
            <a:spAutoFit/>
          </a:bodyPr>
          <a:lstStyle/>
          <a:p>
            <a:pPr algn="ctr"/>
            <a:r>
              <a:rPr lang="fr-FR" sz="800" dirty="0"/>
              <a:t>Assistance par présentation</a:t>
            </a:r>
          </a:p>
        </p:txBody>
      </p:sp>
      <p:sp>
        <p:nvSpPr>
          <p:cNvPr id="162" name="ZoneTexte 161">
            <a:extLst>
              <a:ext uri="{FF2B5EF4-FFF2-40B4-BE49-F238E27FC236}">
                <a16:creationId xmlns:a16="http://schemas.microsoft.com/office/drawing/2014/main" id="{1C744C07-2A57-F598-1905-9E6D3BED968B}"/>
              </a:ext>
            </a:extLst>
          </p:cNvPr>
          <p:cNvSpPr txBox="1"/>
          <p:nvPr/>
        </p:nvSpPr>
        <p:spPr>
          <a:xfrm rot="3715858">
            <a:off x="9452625" y="2906894"/>
            <a:ext cx="785631" cy="338554"/>
          </a:xfrm>
          <a:prstGeom prst="rect">
            <a:avLst/>
          </a:prstGeom>
          <a:noFill/>
        </p:spPr>
        <p:txBody>
          <a:bodyPr wrap="square" rtlCol="0">
            <a:spAutoFit/>
          </a:bodyPr>
          <a:lstStyle/>
          <a:p>
            <a:pPr algn="ctr"/>
            <a:r>
              <a:rPr lang="fr-FR" sz="800" dirty="0"/>
              <a:t>Certificative &amp; sommative</a:t>
            </a:r>
          </a:p>
        </p:txBody>
      </p:sp>
      <p:sp>
        <p:nvSpPr>
          <p:cNvPr id="163" name="ZoneTexte 162">
            <a:extLst>
              <a:ext uri="{FF2B5EF4-FFF2-40B4-BE49-F238E27FC236}">
                <a16:creationId xmlns:a16="http://schemas.microsoft.com/office/drawing/2014/main" id="{E7FCA70F-EC0F-00CE-9C65-8C766E6A7746}"/>
              </a:ext>
            </a:extLst>
          </p:cNvPr>
          <p:cNvSpPr txBox="1"/>
          <p:nvPr/>
        </p:nvSpPr>
        <p:spPr>
          <a:xfrm rot="3630084">
            <a:off x="8341625" y="3492308"/>
            <a:ext cx="914400" cy="338554"/>
          </a:xfrm>
          <a:prstGeom prst="rect">
            <a:avLst/>
          </a:prstGeom>
          <a:noFill/>
        </p:spPr>
        <p:txBody>
          <a:bodyPr wrap="square" rtlCol="0">
            <a:spAutoFit/>
          </a:bodyPr>
          <a:lstStyle/>
          <a:p>
            <a:pPr algn="ctr"/>
            <a:r>
              <a:rPr lang="fr-FR" sz="800" dirty="0"/>
              <a:t> Simple</a:t>
            </a:r>
            <a:br>
              <a:rPr lang="fr-FR" sz="800" dirty="0"/>
            </a:br>
            <a:r>
              <a:rPr lang="fr-FR" sz="800" dirty="0"/>
              <a:t>Juxtaposition</a:t>
            </a:r>
          </a:p>
        </p:txBody>
      </p:sp>
      <p:sp>
        <p:nvSpPr>
          <p:cNvPr id="164" name="ZoneTexte 163">
            <a:extLst>
              <a:ext uri="{FF2B5EF4-FFF2-40B4-BE49-F238E27FC236}">
                <a16:creationId xmlns:a16="http://schemas.microsoft.com/office/drawing/2014/main" id="{B764D06C-F541-5BBE-4217-5BCB2078D463}"/>
              </a:ext>
            </a:extLst>
          </p:cNvPr>
          <p:cNvSpPr txBox="1"/>
          <p:nvPr/>
        </p:nvSpPr>
        <p:spPr>
          <a:xfrm>
            <a:off x="8831446" y="2283131"/>
            <a:ext cx="914400" cy="215444"/>
          </a:xfrm>
          <a:prstGeom prst="rect">
            <a:avLst/>
          </a:prstGeom>
          <a:noFill/>
        </p:spPr>
        <p:txBody>
          <a:bodyPr wrap="square" rtlCol="0">
            <a:spAutoFit/>
          </a:bodyPr>
          <a:lstStyle/>
          <a:p>
            <a:pPr algn="ctr"/>
            <a:r>
              <a:rPr lang="fr-FR" sz="800" dirty="0"/>
              <a:t>Individualiste</a:t>
            </a:r>
          </a:p>
        </p:txBody>
      </p:sp>
      <p:sp>
        <p:nvSpPr>
          <p:cNvPr id="165" name="ZoneTexte 164">
            <a:extLst>
              <a:ext uri="{FF2B5EF4-FFF2-40B4-BE49-F238E27FC236}">
                <a16:creationId xmlns:a16="http://schemas.microsoft.com/office/drawing/2014/main" id="{FF117895-A783-07CA-14A4-7AC658121716}"/>
              </a:ext>
            </a:extLst>
          </p:cNvPr>
          <p:cNvSpPr txBox="1"/>
          <p:nvPr/>
        </p:nvSpPr>
        <p:spPr>
          <a:xfrm>
            <a:off x="8823719" y="1359612"/>
            <a:ext cx="914400" cy="215444"/>
          </a:xfrm>
          <a:prstGeom prst="rect">
            <a:avLst/>
          </a:prstGeom>
          <a:noFill/>
        </p:spPr>
        <p:txBody>
          <a:bodyPr wrap="square" rtlCol="0">
            <a:spAutoFit/>
          </a:bodyPr>
          <a:lstStyle/>
          <a:p>
            <a:pPr algn="ctr"/>
            <a:r>
              <a:rPr lang="fr-FR" sz="800" dirty="0"/>
              <a:t>Mixte</a:t>
            </a:r>
          </a:p>
        </p:txBody>
      </p:sp>
      <p:sp>
        <p:nvSpPr>
          <p:cNvPr id="166" name="ZoneTexte 165">
            <a:extLst>
              <a:ext uri="{FF2B5EF4-FFF2-40B4-BE49-F238E27FC236}">
                <a16:creationId xmlns:a16="http://schemas.microsoft.com/office/drawing/2014/main" id="{9686AEBD-F3D3-A2DD-28BD-2B06B3FBB31F}"/>
              </a:ext>
            </a:extLst>
          </p:cNvPr>
          <p:cNvSpPr txBox="1"/>
          <p:nvPr/>
        </p:nvSpPr>
        <p:spPr>
          <a:xfrm rot="18131647">
            <a:off x="10000361" y="4013372"/>
            <a:ext cx="1264473" cy="338554"/>
          </a:xfrm>
          <a:prstGeom prst="rect">
            <a:avLst/>
          </a:prstGeom>
          <a:noFill/>
        </p:spPr>
        <p:txBody>
          <a:bodyPr wrap="square" rtlCol="0">
            <a:spAutoFit/>
          </a:bodyPr>
          <a:lstStyle/>
          <a:p>
            <a:pPr algn="ctr"/>
            <a:r>
              <a:rPr lang="fr-FR" sz="800" b="1" dirty="0"/>
              <a:t>+</a:t>
            </a:r>
            <a:r>
              <a:rPr lang="fr-FR" sz="800" dirty="0"/>
              <a:t> Choix des modalités pour suivre le cours</a:t>
            </a:r>
          </a:p>
        </p:txBody>
      </p:sp>
      <p:sp>
        <p:nvSpPr>
          <p:cNvPr id="167" name="Ellipse 166">
            <a:extLst>
              <a:ext uri="{FF2B5EF4-FFF2-40B4-BE49-F238E27FC236}">
                <a16:creationId xmlns:a16="http://schemas.microsoft.com/office/drawing/2014/main" id="{1DB7CC57-FBFB-1922-399E-C40729D92247}"/>
              </a:ext>
            </a:extLst>
          </p:cNvPr>
          <p:cNvSpPr/>
          <p:nvPr/>
        </p:nvSpPr>
        <p:spPr>
          <a:xfrm>
            <a:off x="9262610" y="196524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8" name="Ellipse 167">
            <a:extLst>
              <a:ext uri="{FF2B5EF4-FFF2-40B4-BE49-F238E27FC236}">
                <a16:creationId xmlns:a16="http://schemas.microsoft.com/office/drawing/2014/main" id="{7C7C32AA-67AB-E1C1-B6E0-637575D622DA}"/>
              </a:ext>
            </a:extLst>
          </p:cNvPr>
          <p:cNvSpPr/>
          <p:nvPr/>
        </p:nvSpPr>
        <p:spPr>
          <a:xfrm>
            <a:off x="9262610" y="24668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Ellipse 168">
            <a:extLst>
              <a:ext uri="{FF2B5EF4-FFF2-40B4-BE49-F238E27FC236}">
                <a16:creationId xmlns:a16="http://schemas.microsoft.com/office/drawing/2014/main" id="{2C6D8AC4-189C-9A2A-3047-F03293C1E8F1}"/>
              </a:ext>
            </a:extLst>
          </p:cNvPr>
          <p:cNvSpPr/>
          <p:nvPr/>
        </p:nvSpPr>
        <p:spPr>
          <a:xfrm>
            <a:off x="9249225" y="289965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0" name="Ellipse 169">
            <a:extLst>
              <a:ext uri="{FF2B5EF4-FFF2-40B4-BE49-F238E27FC236}">
                <a16:creationId xmlns:a16="http://schemas.microsoft.com/office/drawing/2014/main" id="{E6F2415A-634D-1318-FF36-E2214DF6F250}"/>
              </a:ext>
            </a:extLst>
          </p:cNvPr>
          <p:cNvSpPr/>
          <p:nvPr/>
        </p:nvSpPr>
        <p:spPr>
          <a:xfrm>
            <a:off x="9262610" y="153661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Ellipse 170">
            <a:extLst>
              <a:ext uri="{FF2B5EF4-FFF2-40B4-BE49-F238E27FC236}">
                <a16:creationId xmlns:a16="http://schemas.microsoft.com/office/drawing/2014/main" id="{94C30397-ACE1-F43B-9A43-72C4D126854D}"/>
              </a:ext>
            </a:extLst>
          </p:cNvPr>
          <p:cNvSpPr/>
          <p:nvPr/>
        </p:nvSpPr>
        <p:spPr>
          <a:xfrm>
            <a:off x="9265418" y="37310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2" name="Ellipse 171">
            <a:extLst>
              <a:ext uri="{FF2B5EF4-FFF2-40B4-BE49-F238E27FC236}">
                <a16:creationId xmlns:a16="http://schemas.microsoft.com/office/drawing/2014/main" id="{057C9DF9-D9E1-5914-39D4-A4FDFAD3286A}"/>
              </a:ext>
            </a:extLst>
          </p:cNvPr>
          <p:cNvSpPr/>
          <p:nvPr/>
        </p:nvSpPr>
        <p:spPr>
          <a:xfrm>
            <a:off x="9262610" y="41972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3" name="Ellipse 172">
            <a:extLst>
              <a:ext uri="{FF2B5EF4-FFF2-40B4-BE49-F238E27FC236}">
                <a16:creationId xmlns:a16="http://schemas.microsoft.com/office/drawing/2014/main" id="{96CA05E4-47E6-711E-6A3A-716A14F762E3}"/>
              </a:ext>
            </a:extLst>
          </p:cNvPr>
          <p:cNvSpPr/>
          <p:nvPr/>
        </p:nvSpPr>
        <p:spPr>
          <a:xfrm>
            <a:off x="9259435" y="51878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4" name="Ellipse 173">
            <a:extLst>
              <a:ext uri="{FF2B5EF4-FFF2-40B4-BE49-F238E27FC236}">
                <a16:creationId xmlns:a16="http://schemas.microsoft.com/office/drawing/2014/main" id="{2AF0AF50-8B76-6752-3279-95CEB131E3DE}"/>
              </a:ext>
            </a:extLst>
          </p:cNvPr>
          <p:cNvSpPr/>
          <p:nvPr/>
        </p:nvSpPr>
        <p:spPr>
          <a:xfrm>
            <a:off x="9256260" y="47147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5" name="Ellipse 174">
            <a:extLst>
              <a:ext uri="{FF2B5EF4-FFF2-40B4-BE49-F238E27FC236}">
                <a16:creationId xmlns:a16="http://schemas.microsoft.com/office/drawing/2014/main" id="{3386EAD5-1FFF-62ED-0A79-FE91A7385256}"/>
              </a:ext>
            </a:extLst>
          </p:cNvPr>
          <p:cNvSpPr/>
          <p:nvPr/>
        </p:nvSpPr>
        <p:spPr>
          <a:xfrm>
            <a:off x="9701839" y="312516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6" name="Ellipse 175">
            <a:extLst>
              <a:ext uri="{FF2B5EF4-FFF2-40B4-BE49-F238E27FC236}">
                <a16:creationId xmlns:a16="http://schemas.microsoft.com/office/drawing/2014/main" id="{B54A77A1-1670-2E8B-D888-AABBA5FC52F7}"/>
              </a:ext>
            </a:extLst>
          </p:cNvPr>
          <p:cNvSpPr/>
          <p:nvPr/>
        </p:nvSpPr>
        <p:spPr>
          <a:xfrm>
            <a:off x="10029111" y="293573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7" name="Ellipse 176">
            <a:extLst>
              <a:ext uri="{FF2B5EF4-FFF2-40B4-BE49-F238E27FC236}">
                <a16:creationId xmlns:a16="http://schemas.microsoft.com/office/drawing/2014/main" id="{FBE0FBEB-1D6A-CFBF-5A56-6FAC4D706C0B}"/>
              </a:ext>
            </a:extLst>
          </p:cNvPr>
          <p:cNvSpPr/>
          <p:nvPr/>
        </p:nvSpPr>
        <p:spPr>
          <a:xfrm>
            <a:off x="10476751" y="269633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8" name="Ellipse 177">
            <a:extLst>
              <a:ext uri="{FF2B5EF4-FFF2-40B4-BE49-F238E27FC236}">
                <a16:creationId xmlns:a16="http://schemas.microsoft.com/office/drawing/2014/main" id="{5FB5633C-24B1-8970-7B6B-5370C6347FD0}"/>
              </a:ext>
            </a:extLst>
          </p:cNvPr>
          <p:cNvSpPr/>
          <p:nvPr/>
        </p:nvSpPr>
        <p:spPr>
          <a:xfrm>
            <a:off x="10850704" y="248975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9" name="Ellipse 178">
            <a:extLst>
              <a:ext uri="{FF2B5EF4-FFF2-40B4-BE49-F238E27FC236}">
                <a16:creationId xmlns:a16="http://schemas.microsoft.com/office/drawing/2014/main" id="{F321C4D1-A409-07BC-6CA7-5FA9BD66BB29}"/>
              </a:ext>
            </a:extLst>
          </p:cNvPr>
          <p:cNvSpPr/>
          <p:nvPr/>
        </p:nvSpPr>
        <p:spPr>
          <a:xfrm>
            <a:off x="9627477" y="356104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0" name="Ellipse 179">
            <a:extLst>
              <a:ext uri="{FF2B5EF4-FFF2-40B4-BE49-F238E27FC236}">
                <a16:creationId xmlns:a16="http://schemas.microsoft.com/office/drawing/2014/main" id="{C308DB84-B6E5-5EFD-F07C-A07A05B718B1}"/>
              </a:ext>
            </a:extLst>
          </p:cNvPr>
          <p:cNvSpPr/>
          <p:nvPr/>
        </p:nvSpPr>
        <p:spPr>
          <a:xfrm>
            <a:off x="10443886" y="405534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1" name="Ellipse 180">
            <a:extLst>
              <a:ext uri="{FF2B5EF4-FFF2-40B4-BE49-F238E27FC236}">
                <a16:creationId xmlns:a16="http://schemas.microsoft.com/office/drawing/2014/main" id="{3935F6DC-B87C-15A8-605D-516DAB77CEBD}"/>
              </a:ext>
            </a:extLst>
          </p:cNvPr>
          <p:cNvSpPr/>
          <p:nvPr/>
        </p:nvSpPr>
        <p:spPr>
          <a:xfrm>
            <a:off x="9999016" y="378931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2" name="Ellipse 181">
            <a:extLst>
              <a:ext uri="{FF2B5EF4-FFF2-40B4-BE49-F238E27FC236}">
                <a16:creationId xmlns:a16="http://schemas.microsoft.com/office/drawing/2014/main" id="{96BD91D9-6738-AA5B-A5B6-F7C912234E92}"/>
              </a:ext>
            </a:extLst>
          </p:cNvPr>
          <p:cNvSpPr/>
          <p:nvPr/>
        </p:nvSpPr>
        <p:spPr>
          <a:xfrm>
            <a:off x="10854969" y="430697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3" name="Ellipse 182">
            <a:extLst>
              <a:ext uri="{FF2B5EF4-FFF2-40B4-BE49-F238E27FC236}">
                <a16:creationId xmlns:a16="http://schemas.microsoft.com/office/drawing/2014/main" id="{C62DC951-2835-71CB-F431-41877B77B0CB}"/>
              </a:ext>
            </a:extLst>
          </p:cNvPr>
          <p:cNvSpPr/>
          <p:nvPr/>
        </p:nvSpPr>
        <p:spPr>
          <a:xfrm>
            <a:off x="8911323" y="355280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Ellipse 183">
            <a:extLst>
              <a:ext uri="{FF2B5EF4-FFF2-40B4-BE49-F238E27FC236}">
                <a16:creationId xmlns:a16="http://schemas.microsoft.com/office/drawing/2014/main" id="{F7F823EE-BD03-98A2-1F93-3E9A086B731C}"/>
              </a:ext>
            </a:extLst>
          </p:cNvPr>
          <p:cNvSpPr/>
          <p:nvPr/>
        </p:nvSpPr>
        <p:spPr>
          <a:xfrm>
            <a:off x="8548930" y="37473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 name="Ellipse 184">
            <a:extLst>
              <a:ext uri="{FF2B5EF4-FFF2-40B4-BE49-F238E27FC236}">
                <a16:creationId xmlns:a16="http://schemas.microsoft.com/office/drawing/2014/main" id="{554F86FE-0809-0A58-1C74-86D42F33768F}"/>
              </a:ext>
            </a:extLst>
          </p:cNvPr>
          <p:cNvSpPr/>
          <p:nvPr/>
        </p:nvSpPr>
        <p:spPr>
          <a:xfrm>
            <a:off x="8094838" y="400227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Ellipse 185">
            <a:extLst>
              <a:ext uri="{FF2B5EF4-FFF2-40B4-BE49-F238E27FC236}">
                <a16:creationId xmlns:a16="http://schemas.microsoft.com/office/drawing/2014/main" id="{DE995EDE-0692-1F8D-3649-44FC2863490D}"/>
              </a:ext>
            </a:extLst>
          </p:cNvPr>
          <p:cNvSpPr/>
          <p:nvPr/>
        </p:nvSpPr>
        <p:spPr>
          <a:xfrm>
            <a:off x="7662319" y="423468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7" name="Ellipse 186">
            <a:extLst>
              <a:ext uri="{FF2B5EF4-FFF2-40B4-BE49-F238E27FC236}">
                <a16:creationId xmlns:a16="http://schemas.microsoft.com/office/drawing/2014/main" id="{0347974C-5819-60E7-5344-FB3BFA601BA9}"/>
              </a:ext>
            </a:extLst>
          </p:cNvPr>
          <p:cNvSpPr/>
          <p:nvPr/>
        </p:nvSpPr>
        <p:spPr>
          <a:xfrm>
            <a:off x="8877387" y="309966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8" name="Ellipse 187">
            <a:extLst>
              <a:ext uri="{FF2B5EF4-FFF2-40B4-BE49-F238E27FC236}">
                <a16:creationId xmlns:a16="http://schemas.microsoft.com/office/drawing/2014/main" id="{B77AE829-4440-ABFC-A239-CC4B0619B19A}"/>
              </a:ext>
            </a:extLst>
          </p:cNvPr>
          <p:cNvSpPr/>
          <p:nvPr/>
        </p:nvSpPr>
        <p:spPr>
          <a:xfrm>
            <a:off x="8538204" y="289504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9" name="Ellipse 188">
            <a:extLst>
              <a:ext uri="{FF2B5EF4-FFF2-40B4-BE49-F238E27FC236}">
                <a16:creationId xmlns:a16="http://schemas.microsoft.com/office/drawing/2014/main" id="{5D25BA88-35BE-623D-4A0E-E7FE126BA337}"/>
              </a:ext>
            </a:extLst>
          </p:cNvPr>
          <p:cNvSpPr/>
          <p:nvPr/>
        </p:nvSpPr>
        <p:spPr>
          <a:xfrm>
            <a:off x="8136783" y="26475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0" name="Ellipse 189">
            <a:extLst>
              <a:ext uri="{FF2B5EF4-FFF2-40B4-BE49-F238E27FC236}">
                <a16:creationId xmlns:a16="http://schemas.microsoft.com/office/drawing/2014/main" id="{79889FF6-6175-F14B-E48C-EFD4E2CBDC4F}"/>
              </a:ext>
            </a:extLst>
          </p:cNvPr>
          <p:cNvSpPr/>
          <p:nvPr/>
        </p:nvSpPr>
        <p:spPr>
          <a:xfrm>
            <a:off x="7739275" y="240702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1" name="ZoneTexte 190">
            <a:extLst>
              <a:ext uri="{FF2B5EF4-FFF2-40B4-BE49-F238E27FC236}">
                <a16:creationId xmlns:a16="http://schemas.microsoft.com/office/drawing/2014/main" id="{B5B9FDAE-7E1B-18EE-E65B-15E72C5BD372}"/>
              </a:ext>
            </a:extLst>
          </p:cNvPr>
          <p:cNvSpPr txBox="1"/>
          <p:nvPr/>
        </p:nvSpPr>
        <p:spPr>
          <a:xfrm>
            <a:off x="9206477" y="2588174"/>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2" name="ZoneTexte 191">
            <a:extLst>
              <a:ext uri="{FF2B5EF4-FFF2-40B4-BE49-F238E27FC236}">
                <a16:creationId xmlns:a16="http://schemas.microsoft.com/office/drawing/2014/main" id="{CF7C8B64-7033-E630-B0C7-E1CCE5E9491B}"/>
              </a:ext>
            </a:extLst>
          </p:cNvPr>
          <p:cNvSpPr txBox="1"/>
          <p:nvPr/>
        </p:nvSpPr>
        <p:spPr>
          <a:xfrm>
            <a:off x="9206477" y="20787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3" name="ZoneTexte 192">
            <a:extLst>
              <a:ext uri="{FF2B5EF4-FFF2-40B4-BE49-F238E27FC236}">
                <a16:creationId xmlns:a16="http://schemas.microsoft.com/office/drawing/2014/main" id="{C5583F0B-F0EF-D873-82B6-3D4BD99D2B98}"/>
              </a:ext>
            </a:extLst>
          </p:cNvPr>
          <p:cNvSpPr txBox="1"/>
          <p:nvPr/>
        </p:nvSpPr>
        <p:spPr>
          <a:xfrm>
            <a:off x="9206477" y="16120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4" name="ZoneTexte 193">
            <a:extLst>
              <a:ext uri="{FF2B5EF4-FFF2-40B4-BE49-F238E27FC236}">
                <a16:creationId xmlns:a16="http://schemas.microsoft.com/office/drawing/2014/main" id="{34DB4E4A-EDA9-9DE5-68B6-FACC35913A5A}"/>
              </a:ext>
            </a:extLst>
          </p:cNvPr>
          <p:cNvSpPr txBox="1"/>
          <p:nvPr/>
        </p:nvSpPr>
        <p:spPr>
          <a:xfrm>
            <a:off x="9206477" y="123150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5" name="ZoneTexte 194">
            <a:extLst>
              <a:ext uri="{FF2B5EF4-FFF2-40B4-BE49-F238E27FC236}">
                <a16:creationId xmlns:a16="http://schemas.microsoft.com/office/drawing/2014/main" id="{B0002679-0BDF-E4D6-4C0E-AAF3056100D5}"/>
              </a:ext>
            </a:extLst>
          </p:cNvPr>
          <p:cNvSpPr txBox="1"/>
          <p:nvPr/>
        </p:nvSpPr>
        <p:spPr>
          <a:xfrm>
            <a:off x="9206477" y="393122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6" name="ZoneTexte 195">
            <a:extLst>
              <a:ext uri="{FF2B5EF4-FFF2-40B4-BE49-F238E27FC236}">
                <a16:creationId xmlns:a16="http://schemas.microsoft.com/office/drawing/2014/main" id="{59071233-B743-A0B8-941F-4CCB57B3A958}"/>
              </a:ext>
            </a:extLst>
          </p:cNvPr>
          <p:cNvSpPr txBox="1"/>
          <p:nvPr/>
        </p:nvSpPr>
        <p:spPr>
          <a:xfrm>
            <a:off x="9206477" y="44759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7" name="ZoneTexte 196">
            <a:extLst>
              <a:ext uri="{FF2B5EF4-FFF2-40B4-BE49-F238E27FC236}">
                <a16:creationId xmlns:a16="http://schemas.microsoft.com/office/drawing/2014/main" id="{7381B5FB-5A34-9A7C-CEE4-2BE362BCBE96}"/>
              </a:ext>
            </a:extLst>
          </p:cNvPr>
          <p:cNvSpPr txBox="1"/>
          <p:nvPr/>
        </p:nvSpPr>
        <p:spPr>
          <a:xfrm>
            <a:off x="9206477" y="4944830"/>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8" name="ZoneTexte 197">
            <a:extLst>
              <a:ext uri="{FF2B5EF4-FFF2-40B4-BE49-F238E27FC236}">
                <a16:creationId xmlns:a16="http://schemas.microsoft.com/office/drawing/2014/main" id="{3B0E7AA6-C633-1C54-258A-D0FB4DDDDF6A}"/>
              </a:ext>
            </a:extLst>
          </p:cNvPr>
          <p:cNvSpPr txBox="1"/>
          <p:nvPr/>
        </p:nvSpPr>
        <p:spPr>
          <a:xfrm>
            <a:off x="9206477" y="538000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9" name="Rectangle 198">
            <a:extLst>
              <a:ext uri="{FF2B5EF4-FFF2-40B4-BE49-F238E27FC236}">
                <a16:creationId xmlns:a16="http://schemas.microsoft.com/office/drawing/2014/main" id="{A683973A-5926-68F5-8102-8B5C1FB20D59}"/>
              </a:ext>
            </a:extLst>
          </p:cNvPr>
          <p:cNvSpPr/>
          <p:nvPr/>
        </p:nvSpPr>
        <p:spPr>
          <a:xfrm rot="16200000">
            <a:off x="5522014" y="2824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0" name="Rectangle 199">
            <a:extLst>
              <a:ext uri="{FF2B5EF4-FFF2-40B4-BE49-F238E27FC236}">
                <a16:creationId xmlns:a16="http://schemas.microsoft.com/office/drawing/2014/main" id="{6A7CE513-76A4-749C-64B3-E50977AD172C}"/>
              </a:ext>
            </a:extLst>
          </p:cNvPr>
          <p:cNvSpPr/>
          <p:nvPr/>
        </p:nvSpPr>
        <p:spPr>
          <a:xfrm rot="12476138">
            <a:off x="6624384" y="471439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1" name="Rectangle 200">
            <a:extLst>
              <a:ext uri="{FF2B5EF4-FFF2-40B4-BE49-F238E27FC236}">
                <a16:creationId xmlns:a16="http://schemas.microsoft.com/office/drawing/2014/main" id="{CE258DCD-9729-F569-C7A7-5FF46606C948}"/>
              </a:ext>
            </a:extLst>
          </p:cNvPr>
          <p:cNvSpPr/>
          <p:nvPr/>
        </p:nvSpPr>
        <p:spPr>
          <a:xfrm rot="20017610">
            <a:off x="6634562" y="117576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2" name="Rectangle 201">
            <a:extLst>
              <a:ext uri="{FF2B5EF4-FFF2-40B4-BE49-F238E27FC236}">
                <a16:creationId xmlns:a16="http://schemas.microsoft.com/office/drawing/2014/main" id="{48A31902-B67D-1C7B-05E3-F17B424465FF}"/>
              </a:ext>
            </a:extLst>
          </p:cNvPr>
          <p:cNvSpPr/>
          <p:nvPr/>
        </p:nvSpPr>
        <p:spPr>
          <a:xfrm rot="2191118">
            <a:off x="8742308" y="124493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3" name="Rectangle 202">
            <a:extLst>
              <a:ext uri="{FF2B5EF4-FFF2-40B4-BE49-F238E27FC236}">
                <a16:creationId xmlns:a16="http://schemas.microsoft.com/office/drawing/2014/main" id="{FA09D361-340A-CD7F-372D-97F4759E6CAD}"/>
              </a:ext>
            </a:extLst>
          </p:cNvPr>
          <p:cNvSpPr/>
          <p:nvPr/>
        </p:nvSpPr>
        <p:spPr>
          <a:xfrm rot="8785376">
            <a:off x="8706358" y="468134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4" name="Rectangle 203">
            <a:extLst>
              <a:ext uri="{FF2B5EF4-FFF2-40B4-BE49-F238E27FC236}">
                <a16:creationId xmlns:a16="http://schemas.microsoft.com/office/drawing/2014/main" id="{94512ED5-3984-2757-B604-2F00E071BD0B}"/>
              </a:ext>
            </a:extLst>
          </p:cNvPr>
          <p:cNvSpPr/>
          <p:nvPr/>
        </p:nvSpPr>
        <p:spPr>
          <a:xfrm rot="5400000">
            <a:off x="9612631" y="2936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Tree>
    <p:extLst>
      <p:ext uri="{BB962C8B-B14F-4D97-AF65-F5344CB8AC3E}">
        <p14:creationId xmlns:p14="http://schemas.microsoft.com/office/powerpoint/2010/main" val="4239274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ectangle 204">
            <a:extLst>
              <a:ext uri="{FF2B5EF4-FFF2-40B4-BE49-F238E27FC236}">
                <a16:creationId xmlns:a16="http://schemas.microsoft.com/office/drawing/2014/main" id="{474CA048-F020-3582-BD23-428FF44BBE94}"/>
              </a:ext>
            </a:extLst>
          </p:cNvPr>
          <p:cNvSpPr/>
          <p:nvPr/>
        </p:nvSpPr>
        <p:spPr>
          <a:xfrm>
            <a:off x="0" y="0"/>
            <a:ext cx="1220743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6" name="Tableau 72">
            <a:extLst>
              <a:ext uri="{FF2B5EF4-FFF2-40B4-BE49-F238E27FC236}">
                <a16:creationId xmlns:a16="http://schemas.microsoft.com/office/drawing/2014/main" id="{82E00774-6245-891A-D870-6CEF29EC4E94}"/>
              </a:ext>
            </a:extLst>
          </p:cNvPr>
          <p:cNvGraphicFramePr>
            <a:graphicFrameLocks noGrp="1"/>
          </p:cNvGraphicFramePr>
          <p:nvPr/>
        </p:nvGraphicFramePr>
        <p:xfrm>
          <a:off x="123244" y="4122421"/>
          <a:ext cx="6506776" cy="2369820"/>
        </p:xfrm>
        <a:graphic>
          <a:graphicData uri="http://schemas.openxmlformats.org/drawingml/2006/table">
            <a:tbl>
              <a:tblPr firstRow="1" bandRow="1">
                <a:tableStyleId>{7DF18680-E054-41AD-8BC1-D1AEF772440D}</a:tableStyleId>
              </a:tblPr>
              <a:tblGrid>
                <a:gridCol w="6506776">
                  <a:extLst>
                    <a:ext uri="{9D8B030D-6E8A-4147-A177-3AD203B41FA5}">
                      <a16:colId xmlns:a16="http://schemas.microsoft.com/office/drawing/2014/main" val="1050042763"/>
                    </a:ext>
                  </a:extLst>
                </a:gridCol>
              </a:tblGrid>
              <a:tr h="24304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Quels éléments de choix souhaitez vous offrir  aux étudiants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au regard de votre choix de design ?</a:t>
                      </a:r>
                    </a:p>
                  </a:txBody>
                  <a:tcPr anchor="ctr">
                    <a:solidFill>
                      <a:srgbClr val="FFFF00"/>
                    </a:solidFill>
                  </a:tcPr>
                </a:tc>
                <a:extLst>
                  <a:ext uri="{0D108BD9-81ED-4DB2-BD59-A6C34878D82A}">
                    <a16:rowId xmlns:a16="http://schemas.microsoft.com/office/drawing/2014/main" val="4083504194"/>
                  </a:ext>
                </a:extLst>
              </a:tr>
              <a:tr h="703825">
                <a:tc>
                  <a:txBody>
                    <a:bodyPr/>
                    <a:lstStyle/>
                    <a:p>
                      <a:pPr marL="171450" indent="-171450">
                        <a:buFontTx/>
                        <a:buChar char="-"/>
                      </a:pPr>
                      <a:endParaRPr lang="fr-FR" sz="1050" i="1" dirty="0">
                        <a:solidFill>
                          <a:schemeClr val="bg1">
                            <a:lumMod val="50000"/>
                          </a:schemeClr>
                        </a:solidFill>
                      </a:endParaRP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txBody>
                  <a:tcPr>
                    <a:solidFill>
                      <a:schemeClr val="accent3">
                        <a:lumMod val="20000"/>
                        <a:lumOff val="80000"/>
                      </a:schemeClr>
                    </a:solidFill>
                  </a:tcPr>
                </a:tc>
                <a:extLst>
                  <a:ext uri="{0D108BD9-81ED-4DB2-BD59-A6C34878D82A}">
                    <a16:rowId xmlns:a16="http://schemas.microsoft.com/office/drawing/2014/main" val="1012321531"/>
                  </a:ext>
                </a:extLst>
              </a:tr>
            </a:tbl>
          </a:graphicData>
        </a:graphic>
      </p:graphicFrame>
      <p:sp>
        <p:nvSpPr>
          <p:cNvPr id="72" name="ZoneTexte 71">
            <a:extLst>
              <a:ext uri="{FF2B5EF4-FFF2-40B4-BE49-F238E27FC236}">
                <a16:creationId xmlns:a16="http://schemas.microsoft.com/office/drawing/2014/main" id="{4E0FB4E8-B8C5-9923-E10E-124D5773BC2F}"/>
              </a:ext>
            </a:extLst>
          </p:cNvPr>
          <p:cNvSpPr txBox="1"/>
          <p:nvPr/>
        </p:nvSpPr>
        <p:spPr>
          <a:xfrm>
            <a:off x="2480" y="6606899"/>
            <a:ext cx="6900757" cy="253916"/>
          </a:xfrm>
          <a:prstGeom prst="rect">
            <a:avLst/>
          </a:prstGeom>
          <a:solidFill>
            <a:schemeClr val="tx1"/>
          </a:solidFill>
          <a:ln>
            <a:noFill/>
          </a:ln>
        </p:spPr>
        <p:txBody>
          <a:bodyPr wrap="square" rtlCol="0">
            <a:spAutoFit/>
          </a:bodyPr>
          <a:lstStyle/>
          <a:p>
            <a:r>
              <a:rPr lang="fr-FR" sz="1050" i="1" dirty="0">
                <a:solidFill>
                  <a:schemeClr val="bg1">
                    <a:lumMod val="75000"/>
                  </a:schemeClr>
                </a:solidFill>
              </a:rPr>
              <a:t>Nous (nom 1), (nom2)  acceptons de relever  le défi d’hybrider une unité d’apprentissage et d’enseignement </a:t>
            </a:r>
            <a:r>
              <a:rPr lang="fr-FR" sz="1050" i="1" dirty="0">
                <a:solidFill>
                  <a:schemeClr val="bg1">
                    <a:lumMod val="75000"/>
                  </a:schemeClr>
                </a:solidFill>
                <a:sym typeface="Wingdings" panose="05000000000000000000" pitchFamily="2" charset="2"/>
              </a:rPr>
              <a:t></a:t>
            </a:r>
            <a:r>
              <a:rPr lang="fr-FR" sz="1050" i="1" dirty="0">
                <a:solidFill>
                  <a:schemeClr val="bg1">
                    <a:lumMod val="75000"/>
                  </a:schemeClr>
                </a:solidFill>
              </a:rPr>
              <a:t>.</a:t>
            </a:r>
          </a:p>
        </p:txBody>
      </p:sp>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6" name="ZoneTexte 5">
            <a:extLst>
              <a:ext uri="{FF2B5EF4-FFF2-40B4-BE49-F238E27FC236}">
                <a16:creationId xmlns:a16="http://schemas.microsoft.com/office/drawing/2014/main" id="{149839A6-3A2B-B108-A1FC-0A3496B70815}"/>
              </a:ext>
            </a:extLst>
          </p:cNvPr>
          <p:cNvSpPr txBox="1"/>
          <p:nvPr/>
        </p:nvSpPr>
        <p:spPr>
          <a:xfrm>
            <a:off x="131594" y="1075431"/>
            <a:ext cx="2299317" cy="261610"/>
          </a:xfrm>
          <a:prstGeom prst="rect">
            <a:avLst/>
          </a:prstGeom>
          <a:noFill/>
        </p:spPr>
        <p:txBody>
          <a:bodyPr wrap="square" rtlCol="0">
            <a:spAutoFit/>
          </a:bodyPr>
          <a:lstStyle/>
          <a:p>
            <a:r>
              <a:rPr lang="fr-FR" sz="1100" i="1" dirty="0"/>
              <a:t>Libellé de l’UA :</a:t>
            </a:r>
          </a:p>
        </p:txBody>
      </p:sp>
      <p:sp>
        <p:nvSpPr>
          <p:cNvPr id="7" name="ZoneTexte 6">
            <a:extLst>
              <a:ext uri="{FF2B5EF4-FFF2-40B4-BE49-F238E27FC236}">
                <a16:creationId xmlns:a16="http://schemas.microsoft.com/office/drawing/2014/main" id="{D52AA3B2-67E3-C0C7-A220-54666059A523}"/>
              </a:ext>
            </a:extLst>
          </p:cNvPr>
          <p:cNvSpPr txBox="1"/>
          <p:nvPr/>
        </p:nvSpPr>
        <p:spPr>
          <a:xfrm>
            <a:off x="131594" y="1301077"/>
            <a:ext cx="1382834" cy="261610"/>
          </a:xfrm>
          <a:prstGeom prst="rect">
            <a:avLst/>
          </a:prstGeom>
          <a:noFill/>
        </p:spPr>
        <p:txBody>
          <a:bodyPr wrap="square" rtlCol="0">
            <a:spAutoFit/>
          </a:bodyPr>
          <a:lstStyle/>
          <a:p>
            <a:r>
              <a:rPr lang="fr-FR" sz="1100" i="1" dirty="0"/>
              <a:t>Volume horaire </a:t>
            </a:r>
            <a:r>
              <a:rPr lang="fr-FR" sz="1100" dirty="0"/>
              <a:t>:</a:t>
            </a:r>
          </a:p>
        </p:txBody>
      </p:sp>
      <p:sp>
        <p:nvSpPr>
          <p:cNvPr id="8" name="ZoneTexte 7">
            <a:extLst>
              <a:ext uri="{FF2B5EF4-FFF2-40B4-BE49-F238E27FC236}">
                <a16:creationId xmlns:a16="http://schemas.microsoft.com/office/drawing/2014/main" id="{B74848B5-E6A9-4406-7723-65EB8B205EFB}"/>
              </a:ext>
            </a:extLst>
          </p:cNvPr>
          <p:cNvSpPr txBox="1"/>
          <p:nvPr/>
        </p:nvSpPr>
        <p:spPr>
          <a:xfrm>
            <a:off x="131594" y="1752369"/>
            <a:ext cx="2299317" cy="261610"/>
          </a:xfrm>
          <a:prstGeom prst="rect">
            <a:avLst/>
          </a:prstGeom>
          <a:noFill/>
        </p:spPr>
        <p:txBody>
          <a:bodyPr wrap="square" rtlCol="0">
            <a:spAutoFit/>
          </a:bodyPr>
          <a:lstStyle/>
          <a:p>
            <a:r>
              <a:rPr lang="fr-FR" sz="1100" i="1" dirty="0"/>
              <a:t>Nombre de séances </a:t>
            </a:r>
            <a:r>
              <a:rPr lang="fr-FR" sz="1100" dirty="0"/>
              <a:t>:</a:t>
            </a:r>
          </a:p>
        </p:txBody>
      </p:sp>
      <p:sp>
        <p:nvSpPr>
          <p:cNvPr id="9" name="ZoneTexte 8">
            <a:extLst>
              <a:ext uri="{FF2B5EF4-FFF2-40B4-BE49-F238E27FC236}">
                <a16:creationId xmlns:a16="http://schemas.microsoft.com/office/drawing/2014/main" id="{CBB71794-1BBB-F6E1-718A-709B2D8D98DB}"/>
              </a:ext>
            </a:extLst>
          </p:cNvPr>
          <p:cNvSpPr txBox="1"/>
          <p:nvPr/>
        </p:nvSpPr>
        <p:spPr>
          <a:xfrm>
            <a:off x="131594" y="1526723"/>
            <a:ext cx="1876670" cy="261610"/>
          </a:xfrm>
          <a:prstGeom prst="rect">
            <a:avLst/>
          </a:prstGeom>
          <a:noFill/>
        </p:spPr>
        <p:txBody>
          <a:bodyPr wrap="square" rtlCol="0">
            <a:spAutoFit/>
          </a:bodyPr>
          <a:lstStyle/>
          <a:p>
            <a:r>
              <a:rPr lang="fr-FR" sz="1100" i="1" dirty="0"/>
              <a:t>Objectif G / Compétence :</a:t>
            </a:r>
          </a:p>
        </p:txBody>
      </p:sp>
      <p:sp>
        <p:nvSpPr>
          <p:cNvPr id="24" name="Rectangle 23">
            <a:extLst>
              <a:ext uri="{FF2B5EF4-FFF2-40B4-BE49-F238E27FC236}">
                <a16:creationId xmlns:a16="http://schemas.microsoft.com/office/drawing/2014/main" id="{EDF70EEF-763C-FD5A-2835-B917B708DB0D}"/>
              </a:ext>
            </a:extLst>
          </p:cNvPr>
          <p:cNvSpPr/>
          <p:nvPr/>
        </p:nvSpPr>
        <p:spPr>
          <a:xfrm>
            <a:off x="150916" y="736599"/>
            <a:ext cx="3056700" cy="2501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24A6698D-33E3-E59E-3259-51A03787D91E}"/>
              </a:ext>
            </a:extLst>
          </p:cNvPr>
          <p:cNvSpPr/>
          <p:nvPr/>
        </p:nvSpPr>
        <p:spPr>
          <a:xfrm>
            <a:off x="114320" y="687310"/>
            <a:ext cx="8449354" cy="36449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Caractéristiques de l’UA</a:t>
            </a:r>
          </a:p>
        </p:txBody>
      </p:sp>
      <p:sp>
        <p:nvSpPr>
          <p:cNvPr id="17" name="ZoneTexte 16">
            <a:extLst>
              <a:ext uri="{FF2B5EF4-FFF2-40B4-BE49-F238E27FC236}">
                <a16:creationId xmlns:a16="http://schemas.microsoft.com/office/drawing/2014/main" id="{6A34895D-D2EB-6AB2-7B1B-BD426885C5C6}"/>
              </a:ext>
            </a:extLst>
          </p:cNvPr>
          <p:cNvSpPr txBox="1"/>
          <p:nvPr/>
        </p:nvSpPr>
        <p:spPr>
          <a:xfrm>
            <a:off x="116527" y="3376660"/>
            <a:ext cx="6290392" cy="415498"/>
          </a:xfrm>
          <a:prstGeom prst="rect">
            <a:avLst/>
          </a:prstGeom>
          <a:noFill/>
          <a:ln>
            <a:noFill/>
          </a:ln>
        </p:spPr>
        <p:txBody>
          <a:bodyPr wrap="square" rtlCol="0">
            <a:spAutoFit/>
          </a:bodyPr>
          <a:lstStyle/>
          <a:p>
            <a:r>
              <a:rPr lang="fr-FR" sz="1050" i="1" dirty="0">
                <a:solidFill>
                  <a:schemeClr val="bg1">
                    <a:lumMod val="50000"/>
                  </a:schemeClr>
                </a:solidFill>
              </a:rPr>
              <a:t>En quelques lignes indiquez dans quel but vous souhaitez hybrider  votre unité d’apprentissage</a:t>
            </a:r>
            <a:r>
              <a:rPr lang="fr-FR" sz="1050" i="1" dirty="0">
                <a:solidFill>
                  <a:schemeClr val="bg1">
                    <a:lumMod val="75000"/>
                  </a:schemeClr>
                </a:solidFill>
              </a:rPr>
              <a:t>.</a:t>
            </a:r>
          </a:p>
          <a:p>
            <a:endParaRPr lang="fr-FR" sz="1050" i="1" dirty="0">
              <a:solidFill>
                <a:schemeClr val="bg1">
                  <a:lumMod val="75000"/>
                </a:schemeClr>
              </a:solidFill>
            </a:endParaRPr>
          </a:p>
        </p:txBody>
      </p:sp>
      <p:sp>
        <p:nvSpPr>
          <p:cNvPr id="27" name="Rectangle 26">
            <a:extLst>
              <a:ext uri="{FF2B5EF4-FFF2-40B4-BE49-F238E27FC236}">
                <a16:creationId xmlns:a16="http://schemas.microsoft.com/office/drawing/2014/main" id="{195D1C1C-7078-6ED5-D968-22244F977C88}"/>
              </a:ext>
            </a:extLst>
          </p:cNvPr>
          <p:cNvSpPr/>
          <p:nvPr/>
        </p:nvSpPr>
        <p:spPr>
          <a:xfrm>
            <a:off x="143030" y="3113145"/>
            <a:ext cx="6894988" cy="2455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Motivation pour hybrider</a:t>
            </a:r>
          </a:p>
        </p:txBody>
      </p:sp>
      <p:sp>
        <p:nvSpPr>
          <p:cNvPr id="73" name="ZoneTexte 72">
            <a:extLst>
              <a:ext uri="{FF2B5EF4-FFF2-40B4-BE49-F238E27FC236}">
                <a16:creationId xmlns:a16="http://schemas.microsoft.com/office/drawing/2014/main" id="{3F94FF34-D063-F599-3679-CEF7EAC3ED10}"/>
              </a:ext>
            </a:extLst>
          </p:cNvPr>
          <p:cNvSpPr txBox="1"/>
          <p:nvPr/>
        </p:nvSpPr>
        <p:spPr>
          <a:xfrm>
            <a:off x="131594" y="1978015"/>
            <a:ext cx="2299317" cy="261610"/>
          </a:xfrm>
          <a:prstGeom prst="rect">
            <a:avLst/>
          </a:prstGeom>
          <a:noFill/>
        </p:spPr>
        <p:txBody>
          <a:bodyPr wrap="square" rtlCol="0">
            <a:spAutoFit/>
          </a:bodyPr>
          <a:lstStyle/>
          <a:p>
            <a:r>
              <a:rPr lang="fr-FR" sz="1100" i="1" dirty="0"/>
              <a:t>Nombre d’étudiants :</a:t>
            </a:r>
          </a:p>
        </p:txBody>
      </p:sp>
      <p:sp>
        <p:nvSpPr>
          <p:cNvPr id="11" name="ZoneTexte 10">
            <a:extLst>
              <a:ext uri="{FF2B5EF4-FFF2-40B4-BE49-F238E27FC236}">
                <a16:creationId xmlns:a16="http://schemas.microsoft.com/office/drawing/2014/main" id="{E2C44C78-0C81-5A75-16FE-6E8EA71499D8}"/>
              </a:ext>
            </a:extLst>
          </p:cNvPr>
          <p:cNvSpPr txBox="1"/>
          <p:nvPr/>
        </p:nvSpPr>
        <p:spPr>
          <a:xfrm>
            <a:off x="3306196" y="1062126"/>
            <a:ext cx="3318256" cy="1708160"/>
          </a:xfrm>
          <a:prstGeom prst="rect">
            <a:avLst/>
          </a:prstGeom>
          <a:noFill/>
          <a:ln>
            <a:noFill/>
          </a:ln>
        </p:spPr>
        <p:txBody>
          <a:bodyPr wrap="square" rtlCol="0">
            <a:spAutoFit/>
          </a:bodyPr>
          <a:lstStyle/>
          <a:p>
            <a:r>
              <a:rPr lang="fr-FR" sz="1050" i="1" dirty="0">
                <a:solidFill>
                  <a:schemeClr val="bg1">
                    <a:lumMod val="50000"/>
                  </a:schemeClr>
                </a:solidFill>
              </a:rPr>
              <a:t>Décrire en quelques lignes votre unité d’apprentissage</a:t>
            </a:r>
            <a:r>
              <a:rPr lang="fr-FR" sz="1050" i="1" dirty="0">
                <a:solidFill>
                  <a:schemeClr val="bg1">
                    <a:lumMod val="75000"/>
                  </a:schemeClr>
                </a:solidFill>
              </a:rPr>
              <a:t>.</a:t>
            </a: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p:txBody>
      </p:sp>
      <p:sp>
        <p:nvSpPr>
          <p:cNvPr id="13" name="Rectangle 12">
            <a:extLst>
              <a:ext uri="{FF2B5EF4-FFF2-40B4-BE49-F238E27FC236}">
                <a16:creationId xmlns:a16="http://schemas.microsoft.com/office/drawing/2014/main" id="{E04B5FB4-79A1-91D1-AAE6-AEEF7F6BB748}"/>
              </a:ext>
            </a:extLst>
          </p:cNvPr>
          <p:cNvSpPr/>
          <p:nvPr/>
        </p:nvSpPr>
        <p:spPr>
          <a:xfrm>
            <a:off x="3310935" y="706101"/>
            <a:ext cx="4210765" cy="3248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Description de l’unité d’apprentissage</a:t>
            </a:r>
          </a:p>
        </p:txBody>
      </p:sp>
      <p:sp>
        <p:nvSpPr>
          <p:cNvPr id="116" name="Ellipse 115">
            <a:extLst>
              <a:ext uri="{FF2B5EF4-FFF2-40B4-BE49-F238E27FC236}">
                <a16:creationId xmlns:a16="http://schemas.microsoft.com/office/drawing/2014/main" id="{D6244341-C43E-ED27-A36E-11145EB2D343}"/>
              </a:ext>
            </a:extLst>
          </p:cNvPr>
          <p:cNvSpPr/>
          <p:nvPr/>
        </p:nvSpPr>
        <p:spPr>
          <a:xfrm>
            <a:off x="6375491" y="519367"/>
            <a:ext cx="5831941" cy="5821505"/>
          </a:xfrm>
          <a:prstGeom prst="ellipse">
            <a:avLst/>
          </a:prstGeom>
          <a:solidFill>
            <a:schemeClr val="bg1"/>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a:extLst>
              <a:ext uri="{FF2B5EF4-FFF2-40B4-BE49-F238E27FC236}">
                <a16:creationId xmlns:a16="http://schemas.microsoft.com/office/drawing/2014/main" id="{E6658354-81C6-2AE9-A21A-91A8A059F5B7}"/>
              </a:ext>
            </a:extLst>
          </p:cNvPr>
          <p:cNvSpPr txBox="1"/>
          <p:nvPr/>
        </p:nvSpPr>
        <p:spPr>
          <a:xfrm>
            <a:off x="6855485" y="6617563"/>
            <a:ext cx="5005822" cy="253916"/>
          </a:xfrm>
          <a:prstGeom prst="rect">
            <a:avLst/>
          </a:prstGeom>
          <a:noFill/>
        </p:spPr>
        <p:txBody>
          <a:bodyPr wrap="square" rtlCol="0">
            <a:spAutoFit/>
          </a:bodyPr>
          <a:lstStyle/>
          <a:p>
            <a:pPr algn="ctr"/>
            <a:r>
              <a:rPr lang="fr-FR" sz="1050" dirty="0"/>
              <a:t>Comment imaginez vous votre unité d’apprentissage et d’enseignement ?</a:t>
            </a:r>
          </a:p>
        </p:txBody>
      </p:sp>
      <p:sp>
        <p:nvSpPr>
          <p:cNvPr id="117" name="ZoneTexte 116">
            <a:extLst>
              <a:ext uri="{FF2B5EF4-FFF2-40B4-BE49-F238E27FC236}">
                <a16:creationId xmlns:a16="http://schemas.microsoft.com/office/drawing/2014/main" id="{59FE8E8D-86F0-671C-4394-A2B3939BB4CD}"/>
              </a:ext>
            </a:extLst>
          </p:cNvPr>
          <p:cNvSpPr txBox="1"/>
          <p:nvPr/>
        </p:nvSpPr>
        <p:spPr>
          <a:xfrm>
            <a:off x="131594" y="2203661"/>
            <a:ext cx="2299317" cy="261610"/>
          </a:xfrm>
          <a:prstGeom prst="rect">
            <a:avLst/>
          </a:prstGeom>
          <a:noFill/>
        </p:spPr>
        <p:txBody>
          <a:bodyPr wrap="square" rtlCol="0">
            <a:spAutoFit/>
          </a:bodyPr>
          <a:lstStyle/>
          <a:p>
            <a:r>
              <a:rPr lang="fr-FR" sz="1100" i="1" dirty="0"/>
              <a:t>Nombre ECTS </a:t>
            </a:r>
            <a:r>
              <a:rPr lang="fr-FR" sz="1100" dirty="0"/>
              <a:t>:</a:t>
            </a:r>
          </a:p>
        </p:txBody>
      </p:sp>
      <p:sp>
        <p:nvSpPr>
          <p:cNvPr id="119" name="ZoneTexte 118">
            <a:extLst>
              <a:ext uri="{FF2B5EF4-FFF2-40B4-BE49-F238E27FC236}">
                <a16:creationId xmlns:a16="http://schemas.microsoft.com/office/drawing/2014/main" id="{27E084EA-1808-0391-A2A2-CD3270373A66}"/>
              </a:ext>
            </a:extLst>
          </p:cNvPr>
          <p:cNvSpPr txBox="1"/>
          <p:nvPr/>
        </p:nvSpPr>
        <p:spPr>
          <a:xfrm>
            <a:off x="7385451" y="6338187"/>
            <a:ext cx="3945890" cy="307777"/>
          </a:xfrm>
          <a:prstGeom prst="rect">
            <a:avLst/>
          </a:prstGeom>
          <a:noFill/>
        </p:spPr>
        <p:txBody>
          <a:bodyPr wrap="square">
            <a:spAutoFit/>
          </a:bodyPr>
          <a:lstStyle/>
          <a:p>
            <a:pPr algn="ctr"/>
            <a:r>
              <a:rPr lang="fr-FR" sz="1400" b="1" dirty="0"/>
              <a:t>L’hybridation vers la continuité</a:t>
            </a: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CD53585A-8658-3AE4-C9A7-72F7511A042A}"/>
              </a:ext>
            </a:extLst>
          </p:cNvPr>
          <p:cNvSpPr/>
          <p:nvPr/>
        </p:nvSpPr>
        <p:spPr>
          <a:xfrm>
            <a:off x="0" y="0"/>
            <a:ext cx="12207432" cy="54609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ZoneTexte 17">
            <a:extLst>
              <a:ext uri="{FF2B5EF4-FFF2-40B4-BE49-F238E27FC236}">
                <a16:creationId xmlns:a16="http://schemas.microsoft.com/office/drawing/2014/main" id="{490028DF-9CFB-C886-DB64-EBD2C679EED8}"/>
              </a:ext>
            </a:extLst>
          </p:cNvPr>
          <p:cNvSpPr txBox="1"/>
          <p:nvPr/>
        </p:nvSpPr>
        <p:spPr>
          <a:xfrm>
            <a:off x="1185166" y="85676"/>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114" name="ZoneTexte 113">
            <a:extLst>
              <a:ext uri="{FF2B5EF4-FFF2-40B4-BE49-F238E27FC236}">
                <a16:creationId xmlns:a16="http://schemas.microsoft.com/office/drawing/2014/main" id="{0DD3A33E-CD08-4695-AB22-F8168C09E63A}"/>
              </a:ext>
            </a:extLst>
          </p:cNvPr>
          <p:cNvSpPr txBox="1"/>
          <p:nvPr/>
        </p:nvSpPr>
        <p:spPr>
          <a:xfrm>
            <a:off x="131594" y="2429307"/>
            <a:ext cx="2299317" cy="261610"/>
          </a:xfrm>
          <a:prstGeom prst="rect">
            <a:avLst/>
          </a:prstGeom>
          <a:noFill/>
        </p:spPr>
        <p:txBody>
          <a:bodyPr wrap="square" rtlCol="0">
            <a:spAutoFit/>
          </a:bodyPr>
          <a:lstStyle/>
          <a:p>
            <a:r>
              <a:rPr lang="fr-FR" sz="1100" i="1" dirty="0"/>
              <a:t>Charge de travail étudiant</a:t>
            </a:r>
            <a:r>
              <a:rPr lang="fr-FR" sz="1100" dirty="0"/>
              <a:t>:</a:t>
            </a:r>
          </a:p>
        </p:txBody>
      </p:sp>
      <p:sp>
        <p:nvSpPr>
          <p:cNvPr id="10" name="Rectangle 9">
            <a:extLst>
              <a:ext uri="{FF2B5EF4-FFF2-40B4-BE49-F238E27FC236}">
                <a16:creationId xmlns:a16="http://schemas.microsoft.com/office/drawing/2014/main" id="{BC093C20-EFC4-F396-B5EC-E78C77A1D5A0}"/>
              </a:ext>
            </a:extLst>
          </p:cNvPr>
          <p:cNvSpPr/>
          <p:nvPr/>
        </p:nvSpPr>
        <p:spPr>
          <a:xfrm rot="16200000">
            <a:off x="5565012" y="289850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2" name="Rectangle 11">
            <a:extLst>
              <a:ext uri="{FF2B5EF4-FFF2-40B4-BE49-F238E27FC236}">
                <a16:creationId xmlns:a16="http://schemas.microsoft.com/office/drawing/2014/main" id="{CBA457C5-3BE8-816E-5606-E4E69F1655AC}"/>
              </a:ext>
            </a:extLst>
          </p:cNvPr>
          <p:cNvSpPr/>
          <p:nvPr/>
        </p:nvSpPr>
        <p:spPr>
          <a:xfrm rot="12476138">
            <a:off x="6667382" y="478814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4" name="Rectangle 73">
            <a:extLst>
              <a:ext uri="{FF2B5EF4-FFF2-40B4-BE49-F238E27FC236}">
                <a16:creationId xmlns:a16="http://schemas.microsoft.com/office/drawing/2014/main" id="{4CDC5FC1-3957-8BD6-CC64-14AA6EFC909A}"/>
              </a:ext>
            </a:extLst>
          </p:cNvPr>
          <p:cNvSpPr/>
          <p:nvPr/>
        </p:nvSpPr>
        <p:spPr>
          <a:xfrm rot="20017610">
            <a:off x="6677560" y="124951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6" name="Rectangle 75">
            <a:extLst>
              <a:ext uri="{FF2B5EF4-FFF2-40B4-BE49-F238E27FC236}">
                <a16:creationId xmlns:a16="http://schemas.microsoft.com/office/drawing/2014/main" id="{E8E29B1D-7BA7-42D5-DB34-B73234E99342}"/>
              </a:ext>
            </a:extLst>
          </p:cNvPr>
          <p:cNvSpPr/>
          <p:nvPr/>
        </p:nvSpPr>
        <p:spPr>
          <a:xfrm rot="2191118">
            <a:off x="8785306" y="131868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09" name="Rectangle 108">
            <a:extLst>
              <a:ext uri="{FF2B5EF4-FFF2-40B4-BE49-F238E27FC236}">
                <a16:creationId xmlns:a16="http://schemas.microsoft.com/office/drawing/2014/main" id="{085D0E60-723C-06A1-869E-E8DD3376A18D}"/>
              </a:ext>
            </a:extLst>
          </p:cNvPr>
          <p:cNvSpPr/>
          <p:nvPr/>
        </p:nvSpPr>
        <p:spPr>
          <a:xfrm rot="8785376">
            <a:off x="8749356" y="475509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15" name="ZoneTexte 44">
            <a:extLst>
              <a:ext uri="{FF2B5EF4-FFF2-40B4-BE49-F238E27FC236}">
                <a16:creationId xmlns:a16="http://schemas.microsoft.com/office/drawing/2014/main" id="{23F19958-B4DF-8EE4-374A-46B4B5D39E68}"/>
              </a:ext>
            </a:extLst>
          </p:cNvPr>
          <p:cNvSpPr txBox="1"/>
          <p:nvPr/>
        </p:nvSpPr>
        <p:spPr>
          <a:xfrm>
            <a:off x="131594" y="2654951"/>
            <a:ext cx="2299317" cy="261610"/>
          </a:xfrm>
          <a:prstGeom prst="rect">
            <a:avLst/>
          </a:prstGeom>
          <a:noFill/>
        </p:spPr>
        <p:txBody>
          <a:bodyPr wrap="square" rtlCol="0">
            <a:spAutoFit/>
          </a:bodyPr>
          <a:lstStyle/>
          <a:p>
            <a:r>
              <a:rPr lang="fr-FR" sz="1100" i="1" dirty="0"/>
              <a:t>Enseignant / Ingénieur péda </a:t>
            </a:r>
            <a:r>
              <a:rPr lang="fr-FR" sz="1100" dirty="0"/>
              <a:t>:</a:t>
            </a:r>
          </a:p>
        </p:txBody>
      </p:sp>
      <p:sp>
        <p:nvSpPr>
          <p:cNvPr id="45" name="Ellipse 44">
            <a:extLst>
              <a:ext uri="{FF2B5EF4-FFF2-40B4-BE49-F238E27FC236}">
                <a16:creationId xmlns:a16="http://schemas.microsoft.com/office/drawing/2014/main" id="{399A220E-4C53-3513-BD45-DA86BEC53D11}"/>
              </a:ext>
            </a:extLst>
          </p:cNvPr>
          <p:cNvSpPr/>
          <p:nvPr/>
        </p:nvSpPr>
        <p:spPr>
          <a:xfrm>
            <a:off x="7018360" y="1133856"/>
            <a:ext cx="4529138" cy="4529138"/>
          </a:xfrm>
          <a:prstGeom prst="ellipse">
            <a:avLst/>
          </a:prstGeom>
          <a:solidFill>
            <a:schemeClr val="bg1">
              <a:lumMod val="9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1" name="Connecteur droit 110">
            <a:extLst>
              <a:ext uri="{FF2B5EF4-FFF2-40B4-BE49-F238E27FC236}">
                <a16:creationId xmlns:a16="http://schemas.microsoft.com/office/drawing/2014/main" id="{8EAF259A-FB1B-5578-4234-CA1672F3DBB0}"/>
              </a:ext>
            </a:extLst>
          </p:cNvPr>
          <p:cNvCxnSpPr>
            <a:cxnSpLocks/>
          </p:cNvCxnSpPr>
          <p:nvPr/>
        </p:nvCxnSpPr>
        <p:spPr>
          <a:xfrm>
            <a:off x="7356351" y="2183985"/>
            <a:ext cx="3822719" cy="232916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2" name="Connecteur droit 111">
            <a:extLst>
              <a:ext uri="{FF2B5EF4-FFF2-40B4-BE49-F238E27FC236}">
                <a16:creationId xmlns:a16="http://schemas.microsoft.com/office/drawing/2014/main" id="{FDBD75A7-736D-259D-8DBC-8A556B7EF768}"/>
              </a:ext>
            </a:extLst>
          </p:cNvPr>
          <p:cNvCxnSpPr>
            <a:cxnSpLocks/>
            <a:endCxn id="45" idx="4"/>
          </p:cNvCxnSpPr>
          <p:nvPr/>
        </p:nvCxnSpPr>
        <p:spPr>
          <a:xfrm>
            <a:off x="9280262" y="1112182"/>
            <a:ext cx="2667" cy="455081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07BE96F2-19A0-54EF-09E8-A5BA5774B5AE}"/>
              </a:ext>
            </a:extLst>
          </p:cNvPr>
          <p:cNvCxnSpPr>
            <a:cxnSpLocks/>
          </p:cNvCxnSpPr>
          <p:nvPr/>
        </p:nvCxnSpPr>
        <p:spPr>
          <a:xfrm flipH="1">
            <a:off x="7322520" y="2308465"/>
            <a:ext cx="3918458" cy="214594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8" name="ZoneTexte 117">
            <a:extLst>
              <a:ext uri="{FF2B5EF4-FFF2-40B4-BE49-F238E27FC236}">
                <a16:creationId xmlns:a16="http://schemas.microsoft.com/office/drawing/2014/main" id="{0D4A2BFF-23FA-4DE6-CF91-B7F5814C8FCB}"/>
              </a:ext>
            </a:extLst>
          </p:cNvPr>
          <p:cNvSpPr txBox="1"/>
          <p:nvPr/>
        </p:nvSpPr>
        <p:spPr>
          <a:xfrm rot="3719507">
            <a:off x="9734100" y="2683468"/>
            <a:ext cx="1047388" cy="338554"/>
          </a:xfrm>
          <a:prstGeom prst="rect">
            <a:avLst/>
          </a:prstGeom>
          <a:noFill/>
        </p:spPr>
        <p:txBody>
          <a:bodyPr wrap="square" rtlCol="0">
            <a:spAutoFit/>
          </a:bodyPr>
          <a:lstStyle/>
          <a:p>
            <a:pPr algn="ctr"/>
            <a:r>
              <a:rPr lang="fr-FR" sz="800" b="1" dirty="0"/>
              <a:t>+</a:t>
            </a:r>
            <a:r>
              <a:rPr lang="fr-FR" sz="800" dirty="0"/>
              <a:t> Evaluations pour apprendre</a:t>
            </a:r>
          </a:p>
        </p:txBody>
      </p:sp>
      <p:sp>
        <p:nvSpPr>
          <p:cNvPr id="120" name="ZoneTexte 119">
            <a:extLst>
              <a:ext uri="{FF2B5EF4-FFF2-40B4-BE49-F238E27FC236}">
                <a16:creationId xmlns:a16="http://schemas.microsoft.com/office/drawing/2014/main" id="{433C4253-F1BD-EF15-D4D4-CE13F5E0A506}"/>
              </a:ext>
            </a:extLst>
          </p:cNvPr>
          <p:cNvSpPr txBox="1"/>
          <p:nvPr/>
        </p:nvSpPr>
        <p:spPr>
          <a:xfrm>
            <a:off x="8823719" y="1782368"/>
            <a:ext cx="914400" cy="215444"/>
          </a:xfrm>
          <a:prstGeom prst="rect">
            <a:avLst/>
          </a:prstGeom>
          <a:noFill/>
        </p:spPr>
        <p:txBody>
          <a:bodyPr wrap="square" rtlCol="0">
            <a:spAutoFit/>
          </a:bodyPr>
          <a:lstStyle/>
          <a:p>
            <a:pPr algn="ctr"/>
            <a:r>
              <a:rPr lang="fr-FR" sz="800" dirty="0"/>
              <a:t>Collaborative</a:t>
            </a:r>
          </a:p>
        </p:txBody>
      </p:sp>
      <p:sp>
        <p:nvSpPr>
          <p:cNvPr id="121" name="ZoneTexte 120">
            <a:extLst>
              <a:ext uri="{FF2B5EF4-FFF2-40B4-BE49-F238E27FC236}">
                <a16:creationId xmlns:a16="http://schemas.microsoft.com/office/drawing/2014/main" id="{0064AA1C-2D7C-7BD7-351F-C2F5051E9C7B}"/>
              </a:ext>
            </a:extLst>
          </p:cNvPr>
          <p:cNvSpPr txBox="1"/>
          <p:nvPr/>
        </p:nvSpPr>
        <p:spPr>
          <a:xfrm>
            <a:off x="8777840" y="4204758"/>
            <a:ext cx="1010564" cy="338554"/>
          </a:xfrm>
          <a:prstGeom prst="rect">
            <a:avLst/>
          </a:prstGeom>
          <a:noFill/>
        </p:spPr>
        <p:txBody>
          <a:bodyPr wrap="square" rtlCol="0">
            <a:spAutoFit/>
          </a:bodyPr>
          <a:lstStyle/>
          <a:p>
            <a:pPr algn="ctr"/>
            <a:r>
              <a:rPr lang="fr-FR" sz="800" b="1" dirty="0"/>
              <a:t>+</a:t>
            </a:r>
            <a:r>
              <a:rPr lang="fr-FR" sz="800" dirty="0"/>
              <a:t> Agencement stratégique</a:t>
            </a:r>
          </a:p>
        </p:txBody>
      </p:sp>
      <p:sp>
        <p:nvSpPr>
          <p:cNvPr id="122" name="ZoneTexte 121">
            <a:extLst>
              <a:ext uri="{FF2B5EF4-FFF2-40B4-BE49-F238E27FC236}">
                <a16:creationId xmlns:a16="http://schemas.microsoft.com/office/drawing/2014/main" id="{B83D36CF-FE36-3473-0C24-550B818A28C8}"/>
              </a:ext>
            </a:extLst>
          </p:cNvPr>
          <p:cNvSpPr txBox="1"/>
          <p:nvPr/>
        </p:nvSpPr>
        <p:spPr>
          <a:xfrm>
            <a:off x="8581358" y="4728048"/>
            <a:ext cx="1427735" cy="338554"/>
          </a:xfrm>
          <a:prstGeom prst="rect">
            <a:avLst/>
          </a:prstGeom>
          <a:noFill/>
        </p:spPr>
        <p:txBody>
          <a:bodyPr wrap="square" rtlCol="0">
            <a:spAutoFit/>
          </a:bodyPr>
          <a:lstStyle/>
          <a:p>
            <a:pPr algn="ctr"/>
            <a:r>
              <a:rPr lang="fr-FR" sz="800" b="1" dirty="0"/>
              <a:t>+</a:t>
            </a:r>
            <a:r>
              <a:rPr lang="fr-FR" sz="800" dirty="0"/>
              <a:t> Animateur /</a:t>
            </a:r>
          </a:p>
          <a:p>
            <a:pPr algn="ctr"/>
            <a:r>
              <a:rPr lang="fr-FR" sz="800" dirty="0"/>
              <a:t>modérateur de groupe</a:t>
            </a:r>
          </a:p>
        </p:txBody>
      </p:sp>
      <p:sp>
        <p:nvSpPr>
          <p:cNvPr id="123" name="ZoneTexte 122">
            <a:extLst>
              <a:ext uri="{FF2B5EF4-FFF2-40B4-BE49-F238E27FC236}">
                <a16:creationId xmlns:a16="http://schemas.microsoft.com/office/drawing/2014/main" id="{F8514687-E345-A001-9281-D0349F3BD9B4}"/>
              </a:ext>
            </a:extLst>
          </p:cNvPr>
          <p:cNvSpPr txBox="1"/>
          <p:nvPr/>
        </p:nvSpPr>
        <p:spPr>
          <a:xfrm>
            <a:off x="8520676" y="5178589"/>
            <a:ext cx="1535939" cy="338554"/>
          </a:xfrm>
          <a:prstGeom prst="rect">
            <a:avLst/>
          </a:prstGeom>
          <a:noFill/>
        </p:spPr>
        <p:txBody>
          <a:bodyPr wrap="square" rtlCol="0">
            <a:spAutoFit/>
          </a:bodyPr>
          <a:lstStyle/>
          <a:p>
            <a:pPr algn="ctr"/>
            <a:r>
              <a:rPr lang="fr-FR" sz="800" b="1" dirty="0"/>
              <a:t>+</a:t>
            </a:r>
            <a:r>
              <a:rPr lang="fr-FR" sz="800" dirty="0"/>
              <a:t> Tuteur </a:t>
            </a:r>
          </a:p>
          <a:p>
            <a:pPr algn="ctr"/>
            <a:r>
              <a:rPr lang="fr-FR" sz="800" dirty="0"/>
              <a:t>(accompagnement planifié)</a:t>
            </a:r>
          </a:p>
        </p:txBody>
      </p:sp>
      <p:sp>
        <p:nvSpPr>
          <p:cNvPr id="124" name="ZoneTexte 123">
            <a:extLst>
              <a:ext uri="{FF2B5EF4-FFF2-40B4-BE49-F238E27FC236}">
                <a16:creationId xmlns:a16="http://schemas.microsoft.com/office/drawing/2014/main" id="{669D4B8E-B1FF-9C56-2FC0-A40A64455FBE}"/>
              </a:ext>
            </a:extLst>
          </p:cNvPr>
          <p:cNvSpPr txBox="1"/>
          <p:nvPr/>
        </p:nvSpPr>
        <p:spPr>
          <a:xfrm rot="3744195">
            <a:off x="6601531" y="4442406"/>
            <a:ext cx="914400" cy="369332"/>
          </a:xfrm>
          <a:prstGeom prst="rect">
            <a:avLst/>
          </a:prstGeom>
          <a:solidFill>
            <a:srgbClr val="00B0F0"/>
          </a:solidFill>
        </p:spPr>
        <p:txBody>
          <a:bodyPr wrap="square" rtlCol="0">
            <a:spAutoFit/>
          </a:bodyPr>
          <a:lstStyle/>
          <a:p>
            <a:pPr algn="ctr"/>
            <a:r>
              <a:rPr lang="fr-FR" sz="900" b="1" dirty="0"/>
              <a:t>Articulation des activités</a:t>
            </a:r>
          </a:p>
        </p:txBody>
      </p:sp>
      <p:sp>
        <p:nvSpPr>
          <p:cNvPr id="125" name="ZoneTexte 124">
            <a:extLst>
              <a:ext uri="{FF2B5EF4-FFF2-40B4-BE49-F238E27FC236}">
                <a16:creationId xmlns:a16="http://schemas.microsoft.com/office/drawing/2014/main" id="{B37DAFD5-301B-600E-EC79-B764A602E707}"/>
              </a:ext>
            </a:extLst>
          </p:cNvPr>
          <p:cNvSpPr txBox="1"/>
          <p:nvPr/>
        </p:nvSpPr>
        <p:spPr>
          <a:xfrm rot="3739005">
            <a:off x="7506378" y="3892484"/>
            <a:ext cx="914400" cy="461665"/>
          </a:xfrm>
          <a:prstGeom prst="rect">
            <a:avLst/>
          </a:prstGeom>
          <a:noFill/>
        </p:spPr>
        <p:txBody>
          <a:bodyPr wrap="square" rtlCol="0">
            <a:spAutoFit/>
          </a:bodyPr>
          <a:lstStyle/>
          <a:p>
            <a:pPr algn="ctr"/>
            <a:r>
              <a:rPr lang="fr-FR" sz="800" b="1" dirty="0"/>
              <a:t>+</a:t>
            </a:r>
            <a:r>
              <a:rPr lang="fr-FR" sz="800" dirty="0"/>
              <a:t> MST et contexte  contraintes</a:t>
            </a:r>
          </a:p>
        </p:txBody>
      </p:sp>
      <p:sp>
        <p:nvSpPr>
          <p:cNvPr id="126" name="ZoneTexte 125">
            <a:extLst>
              <a:ext uri="{FF2B5EF4-FFF2-40B4-BE49-F238E27FC236}">
                <a16:creationId xmlns:a16="http://schemas.microsoft.com/office/drawing/2014/main" id="{63B57601-BBC4-ED66-0569-379046A503CF}"/>
              </a:ext>
            </a:extLst>
          </p:cNvPr>
          <p:cNvSpPr txBox="1"/>
          <p:nvPr/>
        </p:nvSpPr>
        <p:spPr>
          <a:xfrm rot="17991433">
            <a:off x="8032778" y="2677036"/>
            <a:ext cx="802068" cy="338554"/>
          </a:xfrm>
          <a:prstGeom prst="rect">
            <a:avLst/>
          </a:prstGeom>
          <a:noFill/>
        </p:spPr>
        <p:txBody>
          <a:bodyPr wrap="square" rtlCol="0">
            <a:spAutoFit/>
          </a:bodyPr>
          <a:lstStyle/>
          <a:p>
            <a:pPr algn="ctr"/>
            <a:r>
              <a:rPr lang="fr-FR" sz="800" b="1" dirty="0"/>
              <a:t>+</a:t>
            </a:r>
            <a:r>
              <a:rPr lang="fr-FR" sz="800" dirty="0"/>
              <a:t> Créer et Transposer</a:t>
            </a:r>
          </a:p>
        </p:txBody>
      </p:sp>
      <p:sp>
        <p:nvSpPr>
          <p:cNvPr id="127" name="ZoneTexte 126">
            <a:extLst>
              <a:ext uri="{FF2B5EF4-FFF2-40B4-BE49-F238E27FC236}">
                <a16:creationId xmlns:a16="http://schemas.microsoft.com/office/drawing/2014/main" id="{446FCFC3-BEED-5359-F252-403BAC0E0ED7}"/>
              </a:ext>
            </a:extLst>
          </p:cNvPr>
          <p:cNvSpPr txBox="1"/>
          <p:nvPr/>
        </p:nvSpPr>
        <p:spPr>
          <a:xfrm rot="18108282">
            <a:off x="7513648" y="2431120"/>
            <a:ext cx="1011862" cy="338554"/>
          </a:xfrm>
          <a:prstGeom prst="rect">
            <a:avLst/>
          </a:prstGeom>
          <a:noFill/>
        </p:spPr>
        <p:txBody>
          <a:bodyPr wrap="square" rtlCol="0">
            <a:spAutoFit/>
          </a:bodyPr>
          <a:lstStyle/>
          <a:p>
            <a:pPr algn="ctr"/>
            <a:r>
              <a:rPr lang="fr-FR" sz="800" b="1" dirty="0"/>
              <a:t>+</a:t>
            </a:r>
            <a:r>
              <a:rPr lang="fr-FR" sz="800" dirty="0"/>
              <a:t> Accompagner et faciliter </a:t>
            </a:r>
          </a:p>
        </p:txBody>
      </p:sp>
      <p:sp>
        <p:nvSpPr>
          <p:cNvPr id="128" name="ZoneTexte 127">
            <a:extLst>
              <a:ext uri="{FF2B5EF4-FFF2-40B4-BE49-F238E27FC236}">
                <a16:creationId xmlns:a16="http://schemas.microsoft.com/office/drawing/2014/main" id="{4607E22C-22F4-5D69-A603-9CD0DAC1F3F7}"/>
              </a:ext>
            </a:extLst>
          </p:cNvPr>
          <p:cNvSpPr txBox="1"/>
          <p:nvPr/>
        </p:nvSpPr>
        <p:spPr>
          <a:xfrm rot="18059736">
            <a:off x="6910187" y="2194058"/>
            <a:ext cx="1408931" cy="338554"/>
          </a:xfrm>
          <a:prstGeom prst="rect">
            <a:avLst/>
          </a:prstGeom>
          <a:noFill/>
        </p:spPr>
        <p:txBody>
          <a:bodyPr wrap="square" rtlCol="0">
            <a:spAutoFit/>
          </a:bodyPr>
          <a:lstStyle/>
          <a:p>
            <a:pPr algn="ctr"/>
            <a:r>
              <a:rPr lang="fr-FR" sz="800" b="1" dirty="0"/>
              <a:t>+</a:t>
            </a:r>
            <a:r>
              <a:rPr lang="fr-FR" sz="800" dirty="0"/>
              <a:t> Apprendre à distance en autonomie</a:t>
            </a:r>
          </a:p>
        </p:txBody>
      </p:sp>
      <p:sp>
        <p:nvSpPr>
          <p:cNvPr id="129" name="ZoneTexte 128">
            <a:extLst>
              <a:ext uri="{FF2B5EF4-FFF2-40B4-BE49-F238E27FC236}">
                <a16:creationId xmlns:a16="http://schemas.microsoft.com/office/drawing/2014/main" id="{60610A9E-E0FE-522D-F7FF-867060511672}"/>
              </a:ext>
            </a:extLst>
          </p:cNvPr>
          <p:cNvSpPr txBox="1"/>
          <p:nvPr/>
        </p:nvSpPr>
        <p:spPr>
          <a:xfrm>
            <a:off x="8832694" y="703150"/>
            <a:ext cx="914400" cy="369332"/>
          </a:xfrm>
          <a:prstGeom prst="rect">
            <a:avLst/>
          </a:prstGeom>
          <a:solidFill>
            <a:schemeClr val="bg1">
              <a:lumMod val="85000"/>
            </a:schemeClr>
          </a:solidFill>
        </p:spPr>
        <p:txBody>
          <a:bodyPr wrap="square" rtlCol="0">
            <a:spAutoFit/>
          </a:bodyPr>
          <a:lstStyle/>
          <a:p>
            <a:pPr algn="ctr"/>
            <a:r>
              <a:rPr lang="fr-FR" sz="900" b="1" dirty="0"/>
              <a:t>Approche pédagogique</a:t>
            </a:r>
          </a:p>
        </p:txBody>
      </p:sp>
      <p:sp>
        <p:nvSpPr>
          <p:cNvPr id="130" name="ZoneTexte 129">
            <a:extLst>
              <a:ext uri="{FF2B5EF4-FFF2-40B4-BE49-F238E27FC236}">
                <a16:creationId xmlns:a16="http://schemas.microsoft.com/office/drawing/2014/main" id="{504935BA-A11F-8546-1F62-9DCAB860FFD4}"/>
              </a:ext>
            </a:extLst>
          </p:cNvPr>
          <p:cNvSpPr txBox="1"/>
          <p:nvPr/>
        </p:nvSpPr>
        <p:spPr>
          <a:xfrm>
            <a:off x="8858198" y="5758932"/>
            <a:ext cx="914400" cy="369332"/>
          </a:xfrm>
          <a:prstGeom prst="rect">
            <a:avLst/>
          </a:prstGeom>
          <a:solidFill>
            <a:srgbClr val="C5E0B4"/>
          </a:solidFill>
        </p:spPr>
        <p:txBody>
          <a:bodyPr wrap="square" rtlCol="0">
            <a:spAutoFit/>
          </a:bodyPr>
          <a:lstStyle/>
          <a:p>
            <a:pPr algn="ctr"/>
            <a:r>
              <a:rPr lang="fr-FR" sz="900" b="1" dirty="0">
                <a:solidFill>
                  <a:schemeClr val="bg1"/>
                </a:solidFill>
              </a:rPr>
              <a:t>Assistance éducative</a:t>
            </a:r>
          </a:p>
        </p:txBody>
      </p:sp>
      <p:sp>
        <p:nvSpPr>
          <p:cNvPr id="131" name="ZoneTexte 130">
            <a:extLst>
              <a:ext uri="{FF2B5EF4-FFF2-40B4-BE49-F238E27FC236}">
                <a16:creationId xmlns:a16="http://schemas.microsoft.com/office/drawing/2014/main" id="{A3F7A925-13F1-F185-2782-D6E831C83B67}"/>
              </a:ext>
            </a:extLst>
          </p:cNvPr>
          <p:cNvSpPr txBox="1"/>
          <p:nvPr/>
        </p:nvSpPr>
        <p:spPr>
          <a:xfrm rot="18112762">
            <a:off x="6795829" y="1854444"/>
            <a:ext cx="745637" cy="369332"/>
          </a:xfrm>
          <a:prstGeom prst="rect">
            <a:avLst/>
          </a:prstGeom>
          <a:solidFill>
            <a:srgbClr val="FFC409"/>
          </a:solidFill>
        </p:spPr>
        <p:txBody>
          <a:bodyPr wrap="square" rtlCol="0">
            <a:spAutoFit/>
          </a:bodyPr>
          <a:lstStyle/>
          <a:p>
            <a:pPr algn="ctr"/>
            <a:r>
              <a:rPr lang="fr-FR" sz="900" b="1" dirty="0">
                <a:solidFill>
                  <a:schemeClr val="bg1"/>
                </a:solidFill>
              </a:rPr>
              <a:t>Mise en média</a:t>
            </a:r>
          </a:p>
        </p:txBody>
      </p:sp>
      <p:sp>
        <p:nvSpPr>
          <p:cNvPr id="132" name="ZoneTexte 131">
            <a:extLst>
              <a:ext uri="{FF2B5EF4-FFF2-40B4-BE49-F238E27FC236}">
                <a16:creationId xmlns:a16="http://schemas.microsoft.com/office/drawing/2014/main" id="{102D49E6-0A8E-0015-D557-FE48CAC3A905}"/>
              </a:ext>
            </a:extLst>
          </p:cNvPr>
          <p:cNvSpPr txBox="1"/>
          <p:nvPr/>
        </p:nvSpPr>
        <p:spPr>
          <a:xfrm rot="3671267">
            <a:off x="11054896" y="2116207"/>
            <a:ext cx="764882" cy="230832"/>
          </a:xfrm>
          <a:prstGeom prst="rect">
            <a:avLst/>
          </a:prstGeom>
          <a:solidFill>
            <a:srgbClr val="FF0000"/>
          </a:solidFill>
          <a:ln>
            <a:noFill/>
          </a:ln>
        </p:spPr>
        <p:txBody>
          <a:bodyPr wrap="square" rtlCol="0">
            <a:spAutoFit/>
          </a:bodyPr>
          <a:lstStyle/>
          <a:p>
            <a:pPr algn="ctr"/>
            <a:r>
              <a:rPr lang="fr-FR" sz="900" b="1" dirty="0">
                <a:solidFill>
                  <a:schemeClr val="bg1"/>
                </a:solidFill>
              </a:rPr>
              <a:t>Evaluation</a:t>
            </a:r>
          </a:p>
        </p:txBody>
      </p:sp>
      <p:sp>
        <p:nvSpPr>
          <p:cNvPr id="133" name="ZoneTexte 132">
            <a:extLst>
              <a:ext uri="{FF2B5EF4-FFF2-40B4-BE49-F238E27FC236}">
                <a16:creationId xmlns:a16="http://schemas.microsoft.com/office/drawing/2014/main" id="{C9A411F5-72E8-9DB0-C96F-8C4AB0D30C43}"/>
              </a:ext>
            </a:extLst>
          </p:cNvPr>
          <p:cNvSpPr txBox="1"/>
          <p:nvPr/>
        </p:nvSpPr>
        <p:spPr>
          <a:xfrm rot="18140860">
            <a:off x="9334448" y="3470394"/>
            <a:ext cx="914400" cy="338554"/>
          </a:xfrm>
          <a:prstGeom prst="rect">
            <a:avLst/>
          </a:prstGeom>
          <a:noFill/>
        </p:spPr>
        <p:txBody>
          <a:bodyPr wrap="square" rtlCol="0">
            <a:spAutoFit/>
          </a:bodyPr>
          <a:lstStyle/>
          <a:p>
            <a:pPr algn="ctr"/>
            <a:r>
              <a:rPr lang="fr-FR" sz="800" dirty="0"/>
              <a:t>Choix des  outils et perso</a:t>
            </a:r>
          </a:p>
        </p:txBody>
      </p:sp>
      <p:sp>
        <p:nvSpPr>
          <p:cNvPr id="134" name="ZoneTexte 133">
            <a:extLst>
              <a:ext uri="{FF2B5EF4-FFF2-40B4-BE49-F238E27FC236}">
                <a16:creationId xmlns:a16="http://schemas.microsoft.com/office/drawing/2014/main" id="{2DCC7376-0806-D878-EB4D-71865D76A7F4}"/>
              </a:ext>
            </a:extLst>
          </p:cNvPr>
          <p:cNvSpPr txBox="1"/>
          <p:nvPr/>
        </p:nvSpPr>
        <p:spPr>
          <a:xfrm rot="18063366">
            <a:off x="9635014" y="3672562"/>
            <a:ext cx="1071632" cy="461665"/>
          </a:xfrm>
          <a:prstGeom prst="rect">
            <a:avLst/>
          </a:prstGeom>
          <a:noFill/>
        </p:spPr>
        <p:txBody>
          <a:bodyPr wrap="square" rtlCol="0">
            <a:spAutoFit/>
          </a:bodyPr>
          <a:lstStyle/>
          <a:p>
            <a:pPr algn="ctr"/>
            <a:r>
              <a:rPr lang="fr-FR" sz="800" b="1" dirty="0"/>
              <a:t>+</a:t>
            </a:r>
            <a:r>
              <a:rPr lang="fr-FR" sz="800" dirty="0"/>
              <a:t> Choix  des activités / ressources et nbre</a:t>
            </a:r>
          </a:p>
        </p:txBody>
      </p:sp>
      <p:sp>
        <p:nvSpPr>
          <p:cNvPr id="135" name="ZoneTexte 134">
            <a:extLst>
              <a:ext uri="{FF2B5EF4-FFF2-40B4-BE49-F238E27FC236}">
                <a16:creationId xmlns:a16="http://schemas.microsoft.com/office/drawing/2014/main" id="{1FE3E1A3-5D7C-AA00-1034-AC70173F6169}"/>
              </a:ext>
            </a:extLst>
          </p:cNvPr>
          <p:cNvSpPr txBox="1"/>
          <p:nvPr/>
        </p:nvSpPr>
        <p:spPr>
          <a:xfrm rot="18131647">
            <a:off x="10425010" y="4306899"/>
            <a:ext cx="1165739" cy="215444"/>
          </a:xfrm>
          <a:prstGeom prst="rect">
            <a:avLst/>
          </a:prstGeom>
          <a:noFill/>
        </p:spPr>
        <p:txBody>
          <a:bodyPr wrap="square" rtlCol="0">
            <a:spAutoFit/>
          </a:bodyPr>
          <a:lstStyle/>
          <a:p>
            <a:pPr algn="ctr"/>
            <a:r>
              <a:rPr lang="fr-FR" sz="800" b="1" dirty="0"/>
              <a:t>+</a:t>
            </a:r>
            <a:r>
              <a:rPr lang="fr-FR" sz="800" dirty="0"/>
              <a:t> Choix de parcours</a:t>
            </a:r>
          </a:p>
        </p:txBody>
      </p:sp>
      <p:sp>
        <p:nvSpPr>
          <p:cNvPr id="136" name="ZoneTexte 135">
            <a:extLst>
              <a:ext uri="{FF2B5EF4-FFF2-40B4-BE49-F238E27FC236}">
                <a16:creationId xmlns:a16="http://schemas.microsoft.com/office/drawing/2014/main" id="{F29FEA84-2B89-921A-B383-7650B1B954C8}"/>
              </a:ext>
            </a:extLst>
          </p:cNvPr>
          <p:cNvSpPr txBox="1"/>
          <p:nvPr/>
        </p:nvSpPr>
        <p:spPr>
          <a:xfrm rot="18053840">
            <a:off x="11001451" y="4547509"/>
            <a:ext cx="806713" cy="230832"/>
          </a:xfrm>
          <a:prstGeom prst="rect">
            <a:avLst/>
          </a:prstGeom>
          <a:solidFill>
            <a:srgbClr val="FFFF00"/>
          </a:solidFill>
        </p:spPr>
        <p:txBody>
          <a:bodyPr wrap="square" rtlCol="0">
            <a:spAutoFit/>
          </a:bodyPr>
          <a:lstStyle/>
          <a:p>
            <a:pPr algn="ctr"/>
            <a:r>
              <a:rPr lang="fr-FR" sz="900" b="1" dirty="0"/>
              <a:t>Ouverture</a:t>
            </a:r>
          </a:p>
        </p:txBody>
      </p:sp>
      <p:sp>
        <p:nvSpPr>
          <p:cNvPr id="137" name="ZoneTexte 136">
            <a:extLst>
              <a:ext uri="{FF2B5EF4-FFF2-40B4-BE49-F238E27FC236}">
                <a16:creationId xmlns:a16="http://schemas.microsoft.com/office/drawing/2014/main" id="{7B3EC7B6-1E46-A36A-5230-8ADFA60C8C3E}"/>
              </a:ext>
            </a:extLst>
          </p:cNvPr>
          <p:cNvSpPr txBox="1"/>
          <p:nvPr/>
        </p:nvSpPr>
        <p:spPr>
          <a:xfrm rot="3645372">
            <a:off x="10170621" y="2404967"/>
            <a:ext cx="914400" cy="461665"/>
          </a:xfrm>
          <a:prstGeom prst="rect">
            <a:avLst/>
          </a:prstGeom>
          <a:noFill/>
        </p:spPr>
        <p:txBody>
          <a:bodyPr wrap="square" rtlCol="0">
            <a:spAutoFit/>
          </a:bodyPr>
          <a:lstStyle/>
          <a:p>
            <a:pPr algn="ctr"/>
            <a:r>
              <a:rPr lang="fr-FR" sz="800" b="1" dirty="0"/>
              <a:t>+</a:t>
            </a:r>
            <a:r>
              <a:rPr lang="fr-FR" sz="800" dirty="0"/>
              <a:t> Répartie en présence et distance</a:t>
            </a:r>
          </a:p>
        </p:txBody>
      </p:sp>
      <p:sp>
        <p:nvSpPr>
          <p:cNvPr id="138" name="ZoneTexte 137">
            <a:extLst>
              <a:ext uri="{FF2B5EF4-FFF2-40B4-BE49-F238E27FC236}">
                <a16:creationId xmlns:a16="http://schemas.microsoft.com/office/drawing/2014/main" id="{67028306-EE0E-9233-1A01-B3A13E80C86E}"/>
              </a:ext>
            </a:extLst>
          </p:cNvPr>
          <p:cNvSpPr txBox="1"/>
          <p:nvPr/>
        </p:nvSpPr>
        <p:spPr>
          <a:xfrm rot="3737147">
            <a:off x="10469304" y="2274126"/>
            <a:ext cx="1095072" cy="338554"/>
          </a:xfrm>
          <a:prstGeom prst="rect">
            <a:avLst/>
          </a:prstGeom>
          <a:noFill/>
        </p:spPr>
        <p:txBody>
          <a:bodyPr wrap="square" rtlCol="0">
            <a:spAutoFit/>
          </a:bodyPr>
          <a:lstStyle/>
          <a:p>
            <a:pPr algn="ctr"/>
            <a:r>
              <a:rPr lang="fr-FR" sz="800" b="1" dirty="0"/>
              <a:t>+</a:t>
            </a:r>
            <a:r>
              <a:rPr lang="fr-FR" sz="800" dirty="0"/>
              <a:t> Eval du dispositif </a:t>
            </a:r>
          </a:p>
          <a:p>
            <a:pPr algn="ctr"/>
            <a:r>
              <a:rPr lang="fr-FR" sz="800" dirty="0"/>
              <a:t>et enseignements</a:t>
            </a:r>
          </a:p>
        </p:txBody>
      </p:sp>
      <p:sp>
        <p:nvSpPr>
          <p:cNvPr id="139" name="Ellipse 138">
            <a:extLst>
              <a:ext uri="{FF2B5EF4-FFF2-40B4-BE49-F238E27FC236}">
                <a16:creationId xmlns:a16="http://schemas.microsoft.com/office/drawing/2014/main" id="{B5E27124-232B-1935-725C-66B114EC6796}"/>
              </a:ext>
            </a:extLst>
          </p:cNvPr>
          <p:cNvSpPr/>
          <p:nvPr/>
        </p:nvSpPr>
        <p:spPr>
          <a:xfrm>
            <a:off x="9215099" y="3281896"/>
            <a:ext cx="174596" cy="178580"/>
          </a:xfrm>
          <a:prstGeom prst="ellipse">
            <a:avLst/>
          </a:prstGeom>
          <a:solidFill>
            <a:srgbClr val="0070C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a:solidFill>
                  <a:schemeClr val="bg1"/>
                </a:solidFill>
                <a:effectLst>
                  <a:outerShdw blurRad="38100" dist="38100" dir="2700000" algn="tl">
                    <a:srgbClr val="000000">
                      <a:alpha val="43137"/>
                    </a:srgbClr>
                  </a:outerShdw>
                </a:effectLst>
              </a:rPr>
              <a:t>0</a:t>
            </a:r>
          </a:p>
        </p:txBody>
      </p:sp>
      <p:sp>
        <p:nvSpPr>
          <p:cNvPr id="140" name="Triangle isocèle 139">
            <a:extLst>
              <a:ext uri="{FF2B5EF4-FFF2-40B4-BE49-F238E27FC236}">
                <a16:creationId xmlns:a16="http://schemas.microsoft.com/office/drawing/2014/main" id="{FDAC9990-42AB-5D0D-1EE8-4FD9A191BBCA}"/>
              </a:ext>
            </a:extLst>
          </p:cNvPr>
          <p:cNvSpPr/>
          <p:nvPr/>
        </p:nvSpPr>
        <p:spPr>
          <a:xfrm rot="10800000">
            <a:off x="9217601" y="555182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Triangle isocèle 140">
            <a:extLst>
              <a:ext uri="{FF2B5EF4-FFF2-40B4-BE49-F238E27FC236}">
                <a16:creationId xmlns:a16="http://schemas.microsoft.com/office/drawing/2014/main" id="{49A43FB3-0791-6648-26D9-F9D909D1E79D}"/>
              </a:ext>
            </a:extLst>
          </p:cNvPr>
          <p:cNvSpPr/>
          <p:nvPr/>
        </p:nvSpPr>
        <p:spPr>
          <a:xfrm rot="14573467">
            <a:off x="7221056" y="436851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Triangle isocèle 141">
            <a:extLst>
              <a:ext uri="{FF2B5EF4-FFF2-40B4-BE49-F238E27FC236}">
                <a16:creationId xmlns:a16="http://schemas.microsoft.com/office/drawing/2014/main" id="{EDA6BE73-DC63-0B77-F938-9A12514B5883}"/>
              </a:ext>
            </a:extLst>
          </p:cNvPr>
          <p:cNvSpPr/>
          <p:nvPr/>
        </p:nvSpPr>
        <p:spPr>
          <a:xfrm>
            <a:off x="9213895" y="107373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Triangle isocèle 142">
            <a:extLst>
              <a:ext uri="{FF2B5EF4-FFF2-40B4-BE49-F238E27FC236}">
                <a16:creationId xmlns:a16="http://schemas.microsoft.com/office/drawing/2014/main" id="{43708A2F-0C6E-CCCC-BE26-A64A2869FDF4}"/>
              </a:ext>
            </a:extLst>
          </p:cNvPr>
          <p:cNvSpPr/>
          <p:nvPr/>
        </p:nvSpPr>
        <p:spPr>
          <a:xfrm rot="7427728">
            <a:off x="11123820" y="4435994"/>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4" name="Triangle isocèle 143">
            <a:extLst>
              <a:ext uri="{FF2B5EF4-FFF2-40B4-BE49-F238E27FC236}">
                <a16:creationId xmlns:a16="http://schemas.microsoft.com/office/drawing/2014/main" id="{B8CC0BA8-B65E-7CD0-4EF2-8A04F8B97EBF}"/>
              </a:ext>
            </a:extLst>
          </p:cNvPr>
          <p:cNvSpPr/>
          <p:nvPr/>
        </p:nvSpPr>
        <p:spPr>
          <a:xfrm rot="3582517">
            <a:off x="11161704" y="221066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ZoneTexte 144">
            <a:extLst>
              <a:ext uri="{FF2B5EF4-FFF2-40B4-BE49-F238E27FC236}">
                <a16:creationId xmlns:a16="http://schemas.microsoft.com/office/drawing/2014/main" id="{33E47943-51FB-B86D-C983-DABAC3AC5BC3}"/>
              </a:ext>
            </a:extLst>
          </p:cNvPr>
          <p:cNvSpPr txBox="1"/>
          <p:nvPr/>
        </p:nvSpPr>
        <p:spPr>
          <a:xfrm rot="3703301">
            <a:off x="6907829" y="4185785"/>
            <a:ext cx="1305291" cy="338554"/>
          </a:xfrm>
          <a:prstGeom prst="rect">
            <a:avLst/>
          </a:prstGeom>
          <a:noFill/>
        </p:spPr>
        <p:txBody>
          <a:bodyPr wrap="square" rtlCol="0">
            <a:spAutoFit/>
          </a:bodyPr>
          <a:lstStyle/>
          <a:p>
            <a:pPr algn="ctr"/>
            <a:r>
              <a:rPr lang="fr-FR" sz="800" b="1" dirty="0"/>
              <a:t>+</a:t>
            </a:r>
            <a:r>
              <a:rPr lang="fr-FR" sz="800" dirty="0"/>
              <a:t> un double continuum cohérent et adapté</a:t>
            </a:r>
          </a:p>
        </p:txBody>
      </p:sp>
      <p:sp>
        <p:nvSpPr>
          <p:cNvPr id="146" name="ZoneTexte 145">
            <a:extLst>
              <a:ext uri="{FF2B5EF4-FFF2-40B4-BE49-F238E27FC236}">
                <a16:creationId xmlns:a16="http://schemas.microsoft.com/office/drawing/2014/main" id="{EEDB6DB7-E7CA-0DF2-0AB0-708EDB08DCDE}"/>
              </a:ext>
            </a:extLst>
          </p:cNvPr>
          <p:cNvSpPr txBox="1"/>
          <p:nvPr/>
        </p:nvSpPr>
        <p:spPr>
          <a:xfrm rot="3637549">
            <a:off x="7884057" y="3724392"/>
            <a:ext cx="956386" cy="338554"/>
          </a:xfrm>
          <a:prstGeom prst="rect">
            <a:avLst/>
          </a:prstGeom>
          <a:noFill/>
        </p:spPr>
        <p:txBody>
          <a:bodyPr wrap="square" rtlCol="0">
            <a:spAutoFit/>
          </a:bodyPr>
          <a:lstStyle/>
          <a:p>
            <a:pPr algn="ctr"/>
            <a:r>
              <a:rPr lang="fr-FR" sz="800" dirty="0">
                <a:solidFill>
                  <a:schemeClr val="tx1"/>
                </a:solidFill>
              </a:rPr>
              <a:t> </a:t>
            </a:r>
            <a:r>
              <a:rPr lang="fr-FR" sz="800" b="1" dirty="0">
                <a:solidFill>
                  <a:schemeClr val="tx1"/>
                </a:solidFill>
              </a:rPr>
              <a:t>+</a:t>
            </a:r>
            <a:r>
              <a:rPr lang="fr-FR" sz="800" dirty="0">
                <a:solidFill>
                  <a:schemeClr val="tx1"/>
                </a:solidFill>
              </a:rPr>
              <a:t> MST et besoin</a:t>
            </a:r>
          </a:p>
        </p:txBody>
      </p:sp>
      <p:sp>
        <p:nvSpPr>
          <p:cNvPr id="147" name="Triangle isocèle 146">
            <a:extLst>
              <a:ext uri="{FF2B5EF4-FFF2-40B4-BE49-F238E27FC236}">
                <a16:creationId xmlns:a16="http://schemas.microsoft.com/office/drawing/2014/main" id="{0A5A914D-DBB3-406B-9F05-982EACBBB1F4}"/>
              </a:ext>
            </a:extLst>
          </p:cNvPr>
          <p:cNvSpPr/>
          <p:nvPr/>
        </p:nvSpPr>
        <p:spPr>
          <a:xfrm rot="18344736">
            <a:off x="7331479" y="210852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Ellipse 147">
            <a:extLst>
              <a:ext uri="{FF2B5EF4-FFF2-40B4-BE49-F238E27FC236}">
                <a16:creationId xmlns:a16="http://schemas.microsoft.com/office/drawing/2014/main" id="{D905F559-F963-BE7E-1AF2-3FE1B1319006}"/>
              </a:ext>
            </a:extLst>
          </p:cNvPr>
          <p:cNvSpPr/>
          <p:nvPr/>
        </p:nvSpPr>
        <p:spPr>
          <a:xfrm>
            <a:off x="8561586" y="2646478"/>
            <a:ext cx="1454581" cy="1454581"/>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9" name="Ellipse 148">
            <a:extLst>
              <a:ext uri="{FF2B5EF4-FFF2-40B4-BE49-F238E27FC236}">
                <a16:creationId xmlns:a16="http://schemas.microsoft.com/office/drawing/2014/main" id="{EE9E5A29-DAE9-DADE-F705-E91319B56F70}"/>
              </a:ext>
            </a:extLst>
          </p:cNvPr>
          <p:cNvSpPr/>
          <p:nvPr/>
        </p:nvSpPr>
        <p:spPr>
          <a:xfrm>
            <a:off x="8010684" y="2117190"/>
            <a:ext cx="2547993" cy="2547993"/>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0" name="Ellipse 149">
            <a:extLst>
              <a:ext uri="{FF2B5EF4-FFF2-40B4-BE49-F238E27FC236}">
                <a16:creationId xmlns:a16="http://schemas.microsoft.com/office/drawing/2014/main" id="{3D34FFD4-886A-DE42-2562-564FEFD4608D}"/>
              </a:ext>
            </a:extLst>
          </p:cNvPr>
          <p:cNvSpPr/>
          <p:nvPr/>
        </p:nvSpPr>
        <p:spPr>
          <a:xfrm>
            <a:off x="7559755" y="1655418"/>
            <a:ext cx="3468142" cy="3468142"/>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1" name="ZoneTexte 150">
            <a:extLst>
              <a:ext uri="{FF2B5EF4-FFF2-40B4-BE49-F238E27FC236}">
                <a16:creationId xmlns:a16="http://schemas.microsoft.com/office/drawing/2014/main" id="{CA033ACB-A608-9E70-B76C-784452A8BA50}"/>
              </a:ext>
            </a:extLst>
          </p:cNvPr>
          <p:cNvSpPr txBox="1"/>
          <p:nvPr/>
        </p:nvSpPr>
        <p:spPr>
          <a:xfrm>
            <a:off x="8491936" y="327303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2" name="ZoneTexte 151">
            <a:extLst>
              <a:ext uri="{FF2B5EF4-FFF2-40B4-BE49-F238E27FC236}">
                <a16:creationId xmlns:a16="http://schemas.microsoft.com/office/drawing/2014/main" id="{10A6735C-0456-A032-4B9F-B2D288CA4810}"/>
              </a:ext>
            </a:extLst>
          </p:cNvPr>
          <p:cNvSpPr txBox="1"/>
          <p:nvPr/>
        </p:nvSpPr>
        <p:spPr>
          <a:xfrm>
            <a:off x="9858022" y="325518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3" name="ZoneTexte 152">
            <a:extLst>
              <a:ext uri="{FF2B5EF4-FFF2-40B4-BE49-F238E27FC236}">
                <a16:creationId xmlns:a16="http://schemas.microsoft.com/office/drawing/2014/main" id="{EE221EC2-D2EB-F0E5-DE35-8B7144D7D6A7}"/>
              </a:ext>
            </a:extLst>
          </p:cNvPr>
          <p:cNvSpPr txBox="1"/>
          <p:nvPr/>
        </p:nvSpPr>
        <p:spPr>
          <a:xfrm>
            <a:off x="7944633" y="3246618"/>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4" name="ZoneTexte 153">
            <a:extLst>
              <a:ext uri="{FF2B5EF4-FFF2-40B4-BE49-F238E27FC236}">
                <a16:creationId xmlns:a16="http://schemas.microsoft.com/office/drawing/2014/main" id="{556886E4-D371-5A01-246B-0D0A280FF747}"/>
              </a:ext>
            </a:extLst>
          </p:cNvPr>
          <p:cNvSpPr txBox="1"/>
          <p:nvPr/>
        </p:nvSpPr>
        <p:spPr>
          <a:xfrm>
            <a:off x="7478702"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5" name="ZoneTexte 154">
            <a:extLst>
              <a:ext uri="{FF2B5EF4-FFF2-40B4-BE49-F238E27FC236}">
                <a16:creationId xmlns:a16="http://schemas.microsoft.com/office/drawing/2014/main" id="{E9245011-4066-5680-7D63-FA226FCBE375}"/>
              </a:ext>
            </a:extLst>
          </p:cNvPr>
          <p:cNvSpPr txBox="1"/>
          <p:nvPr/>
        </p:nvSpPr>
        <p:spPr>
          <a:xfrm>
            <a:off x="10428799" y="32487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6" name="ZoneTexte 155">
            <a:extLst>
              <a:ext uri="{FF2B5EF4-FFF2-40B4-BE49-F238E27FC236}">
                <a16:creationId xmlns:a16="http://schemas.microsoft.com/office/drawing/2014/main" id="{F966605F-039F-49D4-A46B-433A9890076B}"/>
              </a:ext>
            </a:extLst>
          </p:cNvPr>
          <p:cNvSpPr txBox="1"/>
          <p:nvPr/>
        </p:nvSpPr>
        <p:spPr>
          <a:xfrm>
            <a:off x="10862863"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7" name="ZoneTexte 156">
            <a:extLst>
              <a:ext uri="{FF2B5EF4-FFF2-40B4-BE49-F238E27FC236}">
                <a16:creationId xmlns:a16="http://schemas.microsoft.com/office/drawing/2014/main" id="{DF3EE42A-E2A0-0B51-E888-B6746E194864}"/>
              </a:ext>
            </a:extLst>
          </p:cNvPr>
          <p:cNvSpPr txBox="1"/>
          <p:nvPr/>
        </p:nvSpPr>
        <p:spPr>
          <a:xfrm>
            <a:off x="8856227" y="2693301"/>
            <a:ext cx="914400" cy="215444"/>
          </a:xfrm>
          <a:prstGeom prst="rect">
            <a:avLst/>
          </a:prstGeom>
          <a:noFill/>
        </p:spPr>
        <p:txBody>
          <a:bodyPr wrap="square" rtlCol="0">
            <a:spAutoFit/>
          </a:bodyPr>
          <a:lstStyle/>
          <a:p>
            <a:pPr algn="ctr"/>
            <a:r>
              <a:rPr lang="fr-FR" sz="800" dirty="0"/>
              <a:t>Transmissive</a:t>
            </a:r>
          </a:p>
        </p:txBody>
      </p:sp>
      <p:sp>
        <p:nvSpPr>
          <p:cNvPr id="158" name="ZoneTexte 157">
            <a:extLst>
              <a:ext uri="{FF2B5EF4-FFF2-40B4-BE49-F238E27FC236}">
                <a16:creationId xmlns:a16="http://schemas.microsoft.com/office/drawing/2014/main" id="{8E69F959-F13C-4805-7EF8-41A4387DF3D1}"/>
              </a:ext>
            </a:extLst>
          </p:cNvPr>
          <p:cNvSpPr txBox="1"/>
          <p:nvPr/>
        </p:nvSpPr>
        <p:spPr>
          <a:xfrm rot="18157365">
            <a:off x="8349675" y="2891472"/>
            <a:ext cx="850430" cy="338554"/>
          </a:xfrm>
          <a:prstGeom prst="rect">
            <a:avLst/>
          </a:prstGeom>
          <a:noFill/>
        </p:spPr>
        <p:txBody>
          <a:bodyPr wrap="square" rtlCol="0">
            <a:spAutoFit/>
          </a:bodyPr>
          <a:lstStyle/>
          <a:p>
            <a:pPr algn="ctr"/>
            <a:r>
              <a:rPr lang="fr-FR" sz="800" dirty="0"/>
              <a:t>Stocker / dématérialiser</a:t>
            </a:r>
            <a:endParaRPr lang="fr-FR" sz="900" dirty="0"/>
          </a:p>
        </p:txBody>
      </p:sp>
      <p:sp>
        <p:nvSpPr>
          <p:cNvPr id="159" name="ZoneTexte 158">
            <a:extLst>
              <a:ext uri="{FF2B5EF4-FFF2-40B4-BE49-F238E27FC236}">
                <a16:creationId xmlns:a16="http://schemas.microsoft.com/office/drawing/2014/main" id="{1C2F24CE-6B7F-7AC4-0442-474E39F051FE}"/>
              </a:ext>
            </a:extLst>
          </p:cNvPr>
          <p:cNvSpPr txBox="1"/>
          <p:nvPr/>
        </p:nvSpPr>
        <p:spPr>
          <a:xfrm>
            <a:off x="6945507"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0" name="ZoneTexte 159">
            <a:extLst>
              <a:ext uri="{FF2B5EF4-FFF2-40B4-BE49-F238E27FC236}">
                <a16:creationId xmlns:a16="http://schemas.microsoft.com/office/drawing/2014/main" id="{E0036BEF-5FA5-4FEE-0539-2550ED795C67}"/>
              </a:ext>
            </a:extLst>
          </p:cNvPr>
          <p:cNvSpPr txBox="1"/>
          <p:nvPr/>
        </p:nvSpPr>
        <p:spPr>
          <a:xfrm>
            <a:off x="11373058"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1" name="ZoneTexte 160">
            <a:extLst>
              <a:ext uri="{FF2B5EF4-FFF2-40B4-BE49-F238E27FC236}">
                <a16:creationId xmlns:a16="http://schemas.microsoft.com/office/drawing/2014/main" id="{897A2FA2-068A-3555-67EA-411FC32744AB}"/>
              </a:ext>
            </a:extLst>
          </p:cNvPr>
          <p:cNvSpPr txBox="1"/>
          <p:nvPr/>
        </p:nvSpPr>
        <p:spPr>
          <a:xfrm>
            <a:off x="8817817" y="3727391"/>
            <a:ext cx="914400" cy="338554"/>
          </a:xfrm>
          <a:prstGeom prst="rect">
            <a:avLst/>
          </a:prstGeom>
          <a:noFill/>
        </p:spPr>
        <p:txBody>
          <a:bodyPr wrap="square" rtlCol="0">
            <a:spAutoFit/>
          </a:bodyPr>
          <a:lstStyle/>
          <a:p>
            <a:pPr algn="ctr"/>
            <a:r>
              <a:rPr lang="fr-FR" sz="800" dirty="0"/>
              <a:t>Assistance par présentation</a:t>
            </a:r>
          </a:p>
        </p:txBody>
      </p:sp>
      <p:sp>
        <p:nvSpPr>
          <p:cNvPr id="162" name="ZoneTexte 161">
            <a:extLst>
              <a:ext uri="{FF2B5EF4-FFF2-40B4-BE49-F238E27FC236}">
                <a16:creationId xmlns:a16="http://schemas.microsoft.com/office/drawing/2014/main" id="{1C744C07-2A57-F598-1905-9E6D3BED968B}"/>
              </a:ext>
            </a:extLst>
          </p:cNvPr>
          <p:cNvSpPr txBox="1"/>
          <p:nvPr/>
        </p:nvSpPr>
        <p:spPr>
          <a:xfrm rot="3715858">
            <a:off x="9452625" y="2906894"/>
            <a:ext cx="785631" cy="338554"/>
          </a:xfrm>
          <a:prstGeom prst="rect">
            <a:avLst/>
          </a:prstGeom>
          <a:noFill/>
        </p:spPr>
        <p:txBody>
          <a:bodyPr wrap="square" rtlCol="0">
            <a:spAutoFit/>
          </a:bodyPr>
          <a:lstStyle/>
          <a:p>
            <a:pPr algn="ctr"/>
            <a:r>
              <a:rPr lang="fr-FR" sz="800" dirty="0"/>
              <a:t>Certificative &amp; sommative</a:t>
            </a:r>
          </a:p>
        </p:txBody>
      </p:sp>
      <p:sp>
        <p:nvSpPr>
          <p:cNvPr id="163" name="ZoneTexte 162">
            <a:extLst>
              <a:ext uri="{FF2B5EF4-FFF2-40B4-BE49-F238E27FC236}">
                <a16:creationId xmlns:a16="http://schemas.microsoft.com/office/drawing/2014/main" id="{E7FCA70F-EC0F-00CE-9C65-8C766E6A7746}"/>
              </a:ext>
            </a:extLst>
          </p:cNvPr>
          <p:cNvSpPr txBox="1"/>
          <p:nvPr/>
        </p:nvSpPr>
        <p:spPr>
          <a:xfrm rot="3630084">
            <a:off x="8341625" y="3492308"/>
            <a:ext cx="914400" cy="338554"/>
          </a:xfrm>
          <a:prstGeom prst="rect">
            <a:avLst/>
          </a:prstGeom>
          <a:noFill/>
        </p:spPr>
        <p:txBody>
          <a:bodyPr wrap="square" rtlCol="0">
            <a:spAutoFit/>
          </a:bodyPr>
          <a:lstStyle/>
          <a:p>
            <a:pPr algn="ctr"/>
            <a:r>
              <a:rPr lang="fr-FR" sz="800" dirty="0"/>
              <a:t> Simple</a:t>
            </a:r>
            <a:br>
              <a:rPr lang="fr-FR" sz="800" dirty="0"/>
            </a:br>
            <a:r>
              <a:rPr lang="fr-FR" sz="800" dirty="0"/>
              <a:t>Juxtaposition</a:t>
            </a:r>
          </a:p>
        </p:txBody>
      </p:sp>
      <p:sp>
        <p:nvSpPr>
          <p:cNvPr id="164" name="ZoneTexte 163">
            <a:extLst>
              <a:ext uri="{FF2B5EF4-FFF2-40B4-BE49-F238E27FC236}">
                <a16:creationId xmlns:a16="http://schemas.microsoft.com/office/drawing/2014/main" id="{B764D06C-F541-5BBE-4217-5BCB2078D463}"/>
              </a:ext>
            </a:extLst>
          </p:cNvPr>
          <p:cNvSpPr txBox="1"/>
          <p:nvPr/>
        </p:nvSpPr>
        <p:spPr>
          <a:xfrm>
            <a:off x="8831446" y="2283131"/>
            <a:ext cx="914400" cy="215444"/>
          </a:xfrm>
          <a:prstGeom prst="rect">
            <a:avLst/>
          </a:prstGeom>
          <a:noFill/>
        </p:spPr>
        <p:txBody>
          <a:bodyPr wrap="square" rtlCol="0">
            <a:spAutoFit/>
          </a:bodyPr>
          <a:lstStyle/>
          <a:p>
            <a:pPr algn="ctr"/>
            <a:r>
              <a:rPr lang="fr-FR" sz="800" dirty="0"/>
              <a:t>Individualiste</a:t>
            </a:r>
          </a:p>
        </p:txBody>
      </p:sp>
      <p:sp>
        <p:nvSpPr>
          <p:cNvPr id="165" name="ZoneTexte 164">
            <a:extLst>
              <a:ext uri="{FF2B5EF4-FFF2-40B4-BE49-F238E27FC236}">
                <a16:creationId xmlns:a16="http://schemas.microsoft.com/office/drawing/2014/main" id="{FF117895-A783-07CA-14A4-7AC658121716}"/>
              </a:ext>
            </a:extLst>
          </p:cNvPr>
          <p:cNvSpPr txBox="1"/>
          <p:nvPr/>
        </p:nvSpPr>
        <p:spPr>
          <a:xfrm>
            <a:off x="8823719" y="1359612"/>
            <a:ext cx="914400" cy="215444"/>
          </a:xfrm>
          <a:prstGeom prst="rect">
            <a:avLst/>
          </a:prstGeom>
          <a:noFill/>
        </p:spPr>
        <p:txBody>
          <a:bodyPr wrap="square" rtlCol="0">
            <a:spAutoFit/>
          </a:bodyPr>
          <a:lstStyle/>
          <a:p>
            <a:pPr algn="ctr"/>
            <a:r>
              <a:rPr lang="fr-FR" sz="800" dirty="0"/>
              <a:t>Mixte</a:t>
            </a:r>
          </a:p>
        </p:txBody>
      </p:sp>
      <p:sp>
        <p:nvSpPr>
          <p:cNvPr id="166" name="ZoneTexte 165">
            <a:extLst>
              <a:ext uri="{FF2B5EF4-FFF2-40B4-BE49-F238E27FC236}">
                <a16:creationId xmlns:a16="http://schemas.microsoft.com/office/drawing/2014/main" id="{9686AEBD-F3D3-A2DD-28BD-2B06B3FBB31F}"/>
              </a:ext>
            </a:extLst>
          </p:cNvPr>
          <p:cNvSpPr txBox="1"/>
          <p:nvPr/>
        </p:nvSpPr>
        <p:spPr>
          <a:xfrm rot="18131647">
            <a:off x="10000361" y="4013372"/>
            <a:ext cx="1264473" cy="338554"/>
          </a:xfrm>
          <a:prstGeom prst="rect">
            <a:avLst/>
          </a:prstGeom>
          <a:noFill/>
        </p:spPr>
        <p:txBody>
          <a:bodyPr wrap="square" rtlCol="0">
            <a:spAutoFit/>
          </a:bodyPr>
          <a:lstStyle/>
          <a:p>
            <a:pPr algn="ctr"/>
            <a:r>
              <a:rPr lang="fr-FR" sz="800" b="1" dirty="0"/>
              <a:t>+</a:t>
            </a:r>
            <a:r>
              <a:rPr lang="fr-FR" sz="800" dirty="0"/>
              <a:t> Choix des modalités pour suivre le cours</a:t>
            </a:r>
          </a:p>
        </p:txBody>
      </p:sp>
      <p:sp>
        <p:nvSpPr>
          <p:cNvPr id="167" name="Ellipse 166">
            <a:extLst>
              <a:ext uri="{FF2B5EF4-FFF2-40B4-BE49-F238E27FC236}">
                <a16:creationId xmlns:a16="http://schemas.microsoft.com/office/drawing/2014/main" id="{1DB7CC57-FBFB-1922-399E-C40729D92247}"/>
              </a:ext>
            </a:extLst>
          </p:cNvPr>
          <p:cNvSpPr/>
          <p:nvPr/>
        </p:nvSpPr>
        <p:spPr>
          <a:xfrm>
            <a:off x="9262610" y="196524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8" name="Ellipse 167">
            <a:extLst>
              <a:ext uri="{FF2B5EF4-FFF2-40B4-BE49-F238E27FC236}">
                <a16:creationId xmlns:a16="http://schemas.microsoft.com/office/drawing/2014/main" id="{7C7C32AA-67AB-E1C1-B6E0-637575D622DA}"/>
              </a:ext>
            </a:extLst>
          </p:cNvPr>
          <p:cNvSpPr/>
          <p:nvPr/>
        </p:nvSpPr>
        <p:spPr>
          <a:xfrm>
            <a:off x="9262610" y="24668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Ellipse 168">
            <a:extLst>
              <a:ext uri="{FF2B5EF4-FFF2-40B4-BE49-F238E27FC236}">
                <a16:creationId xmlns:a16="http://schemas.microsoft.com/office/drawing/2014/main" id="{2C6D8AC4-189C-9A2A-3047-F03293C1E8F1}"/>
              </a:ext>
            </a:extLst>
          </p:cNvPr>
          <p:cNvSpPr/>
          <p:nvPr/>
        </p:nvSpPr>
        <p:spPr>
          <a:xfrm>
            <a:off x="9249225" y="289965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0" name="Ellipse 169">
            <a:extLst>
              <a:ext uri="{FF2B5EF4-FFF2-40B4-BE49-F238E27FC236}">
                <a16:creationId xmlns:a16="http://schemas.microsoft.com/office/drawing/2014/main" id="{E6F2415A-634D-1318-FF36-E2214DF6F250}"/>
              </a:ext>
            </a:extLst>
          </p:cNvPr>
          <p:cNvSpPr/>
          <p:nvPr/>
        </p:nvSpPr>
        <p:spPr>
          <a:xfrm>
            <a:off x="9262610" y="153661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Ellipse 170">
            <a:extLst>
              <a:ext uri="{FF2B5EF4-FFF2-40B4-BE49-F238E27FC236}">
                <a16:creationId xmlns:a16="http://schemas.microsoft.com/office/drawing/2014/main" id="{94C30397-ACE1-F43B-9A43-72C4D126854D}"/>
              </a:ext>
            </a:extLst>
          </p:cNvPr>
          <p:cNvSpPr/>
          <p:nvPr/>
        </p:nvSpPr>
        <p:spPr>
          <a:xfrm>
            <a:off x="9265418" y="37310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2" name="Ellipse 171">
            <a:extLst>
              <a:ext uri="{FF2B5EF4-FFF2-40B4-BE49-F238E27FC236}">
                <a16:creationId xmlns:a16="http://schemas.microsoft.com/office/drawing/2014/main" id="{057C9DF9-D9E1-5914-39D4-A4FDFAD3286A}"/>
              </a:ext>
            </a:extLst>
          </p:cNvPr>
          <p:cNvSpPr/>
          <p:nvPr/>
        </p:nvSpPr>
        <p:spPr>
          <a:xfrm>
            <a:off x="9262610" y="41972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3" name="Ellipse 172">
            <a:extLst>
              <a:ext uri="{FF2B5EF4-FFF2-40B4-BE49-F238E27FC236}">
                <a16:creationId xmlns:a16="http://schemas.microsoft.com/office/drawing/2014/main" id="{96CA05E4-47E6-711E-6A3A-716A14F762E3}"/>
              </a:ext>
            </a:extLst>
          </p:cNvPr>
          <p:cNvSpPr/>
          <p:nvPr/>
        </p:nvSpPr>
        <p:spPr>
          <a:xfrm>
            <a:off x="9259435" y="51878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4" name="Ellipse 173">
            <a:extLst>
              <a:ext uri="{FF2B5EF4-FFF2-40B4-BE49-F238E27FC236}">
                <a16:creationId xmlns:a16="http://schemas.microsoft.com/office/drawing/2014/main" id="{2AF0AF50-8B76-6752-3279-95CEB131E3DE}"/>
              </a:ext>
            </a:extLst>
          </p:cNvPr>
          <p:cNvSpPr/>
          <p:nvPr/>
        </p:nvSpPr>
        <p:spPr>
          <a:xfrm>
            <a:off x="9256260" y="47147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5" name="Ellipse 174">
            <a:extLst>
              <a:ext uri="{FF2B5EF4-FFF2-40B4-BE49-F238E27FC236}">
                <a16:creationId xmlns:a16="http://schemas.microsoft.com/office/drawing/2014/main" id="{3386EAD5-1FFF-62ED-0A79-FE91A7385256}"/>
              </a:ext>
            </a:extLst>
          </p:cNvPr>
          <p:cNvSpPr/>
          <p:nvPr/>
        </p:nvSpPr>
        <p:spPr>
          <a:xfrm>
            <a:off x="9701839" y="312516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6" name="Ellipse 175">
            <a:extLst>
              <a:ext uri="{FF2B5EF4-FFF2-40B4-BE49-F238E27FC236}">
                <a16:creationId xmlns:a16="http://schemas.microsoft.com/office/drawing/2014/main" id="{B54A77A1-1670-2E8B-D888-AABBA5FC52F7}"/>
              </a:ext>
            </a:extLst>
          </p:cNvPr>
          <p:cNvSpPr/>
          <p:nvPr/>
        </p:nvSpPr>
        <p:spPr>
          <a:xfrm>
            <a:off x="10029111" y="293573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7" name="Ellipse 176">
            <a:extLst>
              <a:ext uri="{FF2B5EF4-FFF2-40B4-BE49-F238E27FC236}">
                <a16:creationId xmlns:a16="http://schemas.microsoft.com/office/drawing/2014/main" id="{FBE0FBEB-1D6A-CFBF-5A56-6FAC4D706C0B}"/>
              </a:ext>
            </a:extLst>
          </p:cNvPr>
          <p:cNvSpPr/>
          <p:nvPr/>
        </p:nvSpPr>
        <p:spPr>
          <a:xfrm>
            <a:off x="10476751" y="269633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8" name="Ellipse 177">
            <a:extLst>
              <a:ext uri="{FF2B5EF4-FFF2-40B4-BE49-F238E27FC236}">
                <a16:creationId xmlns:a16="http://schemas.microsoft.com/office/drawing/2014/main" id="{5FB5633C-24B1-8970-7B6B-5370C6347FD0}"/>
              </a:ext>
            </a:extLst>
          </p:cNvPr>
          <p:cNvSpPr/>
          <p:nvPr/>
        </p:nvSpPr>
        <p:spPr>
          <a:xfrm>
            <a:off x="10850704" y="248975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9" name="Ellipse 178">
            <a:extLst>
              <a:ext uri="{FF2B5EF4-FFF2-40B4-BE49-F238E27FC236}">
                <a16:creationId xmlns:a16="http://schemas.microsoft.com/office/drawing/2014/main" id="{F321C4D1-A409-07BC-6CA7-5FA9BD66BB29}"/>
              </a:ext>
            </a:extLst>
          </p:cNvPr>
          <p:cNvSpPr/>
          <p:nvPr/>
        </p:nvSpPr>
        <p:spPr>
          <a:xfrm>
            <a:off x="9627477" y="356104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0" name="Ellipse 179">
            <a:extLst>
              <a:ext uri="{FF2B5EF4-FFF2-40B4-BE49-F238E27FC236}">
                <a16:creationId xmlns:a16="http://schemas.microsoft.com/office/drawing/2014/main" id="{C308DB84-B6E5-5EFD-F07C-A07A05B718B1}"/>
              </a:ext>
            </a:extLst>
          </p:cNvPr>
          <p:cNvSpPr/>
          <p:nvPr/>
        </p:nvSpPr>
        <p:spPr>
          <a:xfrm>
            <a:off x="10443886" y="405534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1" name="Ellipse 180">
            <a:extLst>
              <a:ext uri="{FF2B5EF4-FFF2-40B4-BE49-F238E27FC236}">
                <a16:creationId xmlns:a16="http://schemas.microsoft.com/office/drawing/2014/main" id="{3935F6DC-B87C-15A8-605D-516DAB77CEBD}"/>
              </a:ext>
            </a:extLst>
          </p:cNvPr>
          <p:cNvSpPr/>
          <p:nvPr/>
        </p:nvSpPr>
        <p:spPr>
          <a:xfrm>
            <a:off x="9999016" y="378931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2" name="Ellipse 181">
            <a:extLst>
              <a:ext uri="{FF2B5EF4-FFF2-40B4-BE49-F238E27FC236}">
                <a16:creationId xmlns:a16="http://schemas.microsoft.com/office/drawing/2014/main" id="{96BD91D9-6738-AA5B-A5B6-F7C912234E92}"/>
              </a:ext>
            </a:extLst>
          </p:cNvPr>
          <p:cNvSpPr/>
          <p:nvPr/>
        </p:nvSpPr>
        <p:spPr>
          <a:xfrm>
            <a:off x="10854969" y="430697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3" name="Ellipse 182">
            <a:extLst>
              <a:ext uri="{FF2B5EF4-FFF2-40B4-BE49-F238E27FC236}">
                <a16:creationId xmlns:a16="http://schemas.microsoft.com/office/drawing/2014/main" id="{C62DC951-2835-71CB-F431-41877B77B0CB}"/>
              </a:ext>
            </a:extLst>
          </p:cNvPr>
          <p:cNvSpPr/>
          <p:nvPr/>
        </p:nvSpPr>
        <p:spPr>
          <a:xfrm>
            <a:off x="8911323" y="355280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Ellipse 183">
            <a:extLst>
              <a:ext uri="{FF2B5EF4-FFF2-40B4-BE49-F238E27FC236}">
                <a16:creationId xmlns:a16="http://schemas.microsoft.com/office/drawing/2014/main" id="{F7F823EE-BD03-98A2-1F93-3E9A086B731C}"/>
              </a:ext>
            </a:extLst>
          </p:cNvPr>
          <p:cNvSpPr/>
          <p:nvPr/>
        </p:nvSpPr>
        <p:spPr>
          <a:xfrm>
            <a:off x="8548930" y="37473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 name="Ellipse 184">
            <a:extLst>
              <a:ext uri="{FF2B5EF4-FFF2-40B4-BE49-F238E27FC236}">
                <a16:creationId xmlns:a16="http://schemas.microsoft.com/office/drawing/2014/main" id="{554F86FE-0809-0A58-1C74-86D42F33768F}"/>
              </a:ext>
            </a:extLst>
          </p:cNvPr>
          <p:cNvSpPr/>
          <p:nvPr/>
        </p:nvSpPr>
        <p:spPr>
          <a:xfrm>
            <a:off x="8094838" y="400227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Ellipse 185">
            <a:extLst>
              <a:ext uri="{FF2B5EF4-FFF2-40B4-BE49-F238E27FC236}">
                <a16:creationId xmlns:a16="http://schemas.microsoft.com/office/drawing/2014/main" id="{DE995EDE-0692-1F8D-3649-44FC2863490D}"/>
              </a:ext>
            </a:extLst>
          </p:cNvPr>
          <p:cNvSpPr/>
          <p:nvPr/>
        </p:nvSpPr>
        <p:spPr>
          <a:xfrm>
            <a:off x="7662319" y="423468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7" name="Ellipse 186">
            <a:extLst>
              <a:ext uri="{FF2B5EF4-FFF2-40B4-BE49-F238E27FC236}">
                <a16:creationId xmlns:a16="http://schemas.microsoft.com/office/drawing/2014/main" id="{0347974C-5819-60E7-5344-FB3BFA601BA9}"/>
              </a:ext>
            </a:extLst>
          </p:cNvPr>
          <p:cNvSpPr/>
          <p:nvPr/>
        </p:nvSpPr>
        <p:spPr>
          <a:xfrm>
            <a:off x="8877387" y="309966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8" name="Ellipse 187">
            <a:extLst>
              <a:ext uri="{FF2B5EF4-FFF2-40B4-BE49-F238E27FC236}">
                <a16:creationId xmlns:a16="http://schemas.microsoft.com/office/drawing/2014/main" id="{B77AE829-4440-ABFC-A239-CC4B0619B19A}"/>
              </a:ext>
            </a:extLst>
          </p:cNvPr>
          <p:cNvSpPr/>
          <p:nvPr/>
        </p:nvSpPr>
        <p:spPr>
          <a:xfrm>
            <a:off x="8538204" y="289504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9" name="Ellipse 188">
            <a:extLst>
              <a:ext uri="{FF2B5EF4-FFF2-40B4-BE49-F238E27FC236}">
                <a16:creationId xmlns:a16="http://schemas.microsoft.com/office/drawing/2014/main" id="{5D25BA88-35BE-623D-4A0E-E7FE126BA337}"/>
              </a:ext>
            </a:extLst>
          </p:cNvPr>
          <p:cNvSpPr/>
          <p:nvPr/>
        </p:nvSpPr>
        <p:spPr>
          <a:xfrm>
            <a:off x="8136783" y="26475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0" name="Ellipse 189">
            <a:extLst>
              <a:ext uri="{FF2B5EF4-FFF2-40B4-BE49-F238E27FC236}">
                <a16:creationId xmlns:a16="http://schemas.microsoft.com/office/drawing/2014/main" id="{79889FF6-6175-F14B-E48C-EFD4E2CBDC4F}"/>
              </a:ext>
            </a:extLst>
          </p:cNvPr>
          <p:cNvSpPr/>
          <p:nvPr/>
        </p:nvSpPr>
        <p:spPr>
          <a:xfrm>
            <a:off x="7739275" y="240702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1" name="ZoneTexte 190">
            <a:extLst>
              <a:ext uri="{FF2B5EF4-FFF2-40B4-BE49-F238E27FC236}">
                <a16:creationId xmlns:a16="http://schemas.microsoft.com/office/drawing/2014/main" id="{B5B9FDAE-7E1B-18EE-E65B-15E72C5BD372}"/>
              </a:ext>
            </a:extLst>
          </p:cNvPr>
          <p:cNvSpPr txBox="1"/>
          <p:nvPr/>
        </p:nvSpPr>
        <p:spPr>
          <a:xfrm>
            <a:off x="9206477" y="2588174"/>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2" name="ZoneTexte 191">
            <a:extLst>
              <a:ext uri="{FF2B5EF4-FFF2-40B4-BE49-F238E27FC236}">
                <a16:creationId xmlns:a16="http://schemas.microsoft.com/office/drawing/2014/main" id="{CF7C8B64-7033-E630-B0C7-E1CCE5E9491B}"/>
              </a:ext>
            </a:extLst>
          </p:cNvPr>
          <p:cNvSpPr txBox="1"/>
          <p:nvPr/>
        </p:nvSpPr>
        <p:spPr>
          <a:xfrm>
            <a:off x="9206477" y="20787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3" name="ZoneTexte 192">
            <a:extLst>
              <a:ext uri="{FF2B5EF4-FFF2-40B4-BE49-F238E27FC236}">
                <a16:creationId xmlns:a16="http://schemas.microsoft.com/office/drawing/2014/main" id="{C5583F0B-F0EF-D873-82B6-3D4BD99D2B98}"/>
              </a:ext>
            </a:extLst>
          </p:cNvPr>
          <p:cNvSpPr txBox="1"/>
          <p:nvPr/>
        </p:nvSpPr>
        <p:spPr>
          <a:xfrm>
            <a:off x="9206477" y="16120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4" name="ZoneTexte 193">
            <a:extLst>
              <a:ext uri="{FF2B5EF4-FFF2-40B4-BE49-F238E27FC236}">
                <a16:creationId xmlns:a16="http://schemas.microsoft.com/office/drawing/2014/main" id="{34DB4E4A-EDA9-9DE5-68B6-FACC35913A5A}"/>
              </a:ext>
            </a:extLst>
          </p:cNvPr>
          <p:cNvSpPr txBox="1"/>
          <p:nvPr/>
        </p:nvSpPr>
        <p:spPr>
          <a:xfrm>
            <a:off x="9206477" y="123150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5" name="ZoneTexte 194">
            <a:extLst>
              <a:ext uri="{FF2B5EF4-FFF2-40B4-BE49-F238E27FC236}">
                <a16:creationId xmlns:a16="http://schemas.microsoft.com/office/drawing/2014/main" id="{B0002679-0BDF-E4D6-4C0E-AAF3056100D5}"/>
              </a:ext>
            </a:extLst>
          </p:cNvPr>
          <p:cNvSpPr txBox="1"/>
          <p:nvPr/>
        </p:nvSpPr>
        <p:spPr>
          <a:xfrm>
            <a:off x="9206477" y="393122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6" name="ZoneTexte 195">
            <a:extLst>
              <a:ext uri="{FF2B5EF4-FFF2-40B4-BE49-F238E27FC236}">
                <a16:creationId xmlns:a16="http://schemas.microsoft.com/office/drawing/2014/main" id="{59071233-B743-A0B8-941F-4CCB57B3A958}"/>
              </a:ext>
            </a:extLst>
          </p:cNvPr>
          <p:cNvSpPr txBox="1"/>
          <p:nvPr/>
        </p:nvSpPr>
        <p:spPr>
          <a:xfrm>
            <a:off x="9206477" y="44759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7" name="ZoneTexte 196">
            <a:extLst>
              <a:ext uri="{FF2B5EF4-FFF2-40B4-BE49-F238E27FC236}">
                <a16:creationId xmlns:a16="http://schemas.microsoft.com/office/drawing/2014/main" id="{7381B5FB-5A34-9A7C-CEE4-2BE362BCBE96}"/>
              </a:ext>
            </a:extLst>
          </p:cNvPr>
          <p:cNvSpPr txBox="1"/>
          <p:nvPr/>
        </p:nvSpPr>
        <p:spPr>
          <a:xfrm>
            <a:off x="9206477" y="4944830"/>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8" name="ZoneTexte 197">
            <a:extLst>
              <a:ext uri="{FF2B5EF4-FFF2-40B4-BE49-F238E27FC236}">
                <a16:creationId xmlns:a16="http://schemas.microsoft.com/office/drawing/2014/main" id="{3B0E7AA6-C633-1C54-258A-D0FB4DDDDF6A}"/>
              </a:ext>
            </a:extLst>
          </p:cNvPr>
          <p:cNvSpPr txBox="1"/>
          <p:nvPr/>
        </p:nvSpPr>
        <p:spPr>
          <a:xfrm>
            <a:off x="9206477" y="538000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9" name="Rectangle 198">
            <a:extLst>
              <a:ext uri="{FF2B5EF4-FFF2-40B4-BE49-F238E27FC236}">
                <a16:creationId xmlns:a16="http://schemas.microsoft.com/office/drawing/2014/main" id="{A683973A-5926-68F5-8102-8B5C1FB20D59}"/>
              </a:ext>
            </a:extLst>
          </p:cNvPr>
          <p:cNvSpPr/>
          <p:nvPr/>
        </p:nvSpPr>
        <p:spPr>
          <a:xfrm rot="16200000">
            <a:off x="5522014" y="2824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0" name="Rectangle 199">
            <a:extLst>
              <a:ext uri="{FF2B5EF4-FFF2-40B4-BE49-F238E27FC236}">
                <a16:creationId xmlns:a16="http://schemas.microsoft.com/office/drawing/2014/main" id="{6A7CE513-76A4-749C-64B3-E50977AD172C}"/>
              </a:ext>
            </a:extLst>
          </p:cNvPr>
          <p:cNvSpPr/>
          <p:nvPr/>
        </p:nvSpPr>
        <p:spPr>
          <a:xfrm rot="12476138">
            <a:off x="6624384" y="471439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1" name="Rectangle 200">
            <a:extLst>
              <a:ext uri="{FF2B5EF4-FFF2-40B4-BE49-F238E27FC236}">
                <a16:creationId xmlns:a16="http://schemas.microsoft.com/office/drawing/2014/main" id="{CE258DCD-9729-F569-C7A7-5FF46606C948}"/>
              </a:ext>
            </a:extLst>
          </p:cNvPr>
          <p:cNvSpPr/>
          <p:nvPr/>
        </p:nvSpPr>
        <p:spPr>
          <a:xfrm rot="20017610">
            <a:off x="6634562" y="117576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2" name="Rectangle 201">
            <a:extLst>
              <a:ext uri="{FF2B5EF4-FFF2-40B4-BE49-F238E27FC236}">
                <a16:creationId xmlns:a16="http://schemas.microsoft.com/office/drawing/2014/main" id="{48A31902-B67D-1C7B-05E3-F17B424465FF}"/>
              </a:ext>
            </a:extLst>
          </p:cNvPr>
          <p:cNvSpPr/>
          <p:nvPr/>
        </p:nvSpPr>
        <p:spPr>
          <a:xfrm rot="2191118">
            <a:off x="8742308" y="124493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3" name="Rectangle 202">
            <a:extLst>
              <a:ext uri="{FF2B5EF4-FFF2-40B4-BE49-F238E27FC236}">
                <a16:creationId xmlns:a16="http://schemas.microsoft.com/office/drawing/2014/main" id="{FA09D361-340A-CD7F-372D-97F4759E6CAD}"/>
              </a:ext>
            </a:extLst>
          </p:cNvPr>
          <p:cNvSpPr/>
          <p:nvPr/>
        </p:nvSpPr>
        <p:spPr>
          <a:xfrm rot="8785376">
            <a:off x="8706358" y="468134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4" name="Rectangle 203">
            <a:extLst>
              <a:ext uri="{FF2B5EF4-FFF2-40B4-BE49-F238E27FC236}">
                <a16:creationId xmlns:a16="http://schemas.microsoft.com/office/drawing/2014/main" id="{94512ED5-3984-2757-B604-2F00E071BD0B}"/>
              </a:ext>
            </a:extLst>
          </p:cNvPr>
          <p:cNvSpPr/>
          <p:nvPr/>
        </p:nvSpPr>
        <p:spPr>
          <a:xfrm rot="5400000">
            <a:off x="9612631" y="2936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Tree>
    <p:extLst>
      <p:ext uri="{BB962C8B-B14F-4D97-AF65-F5344CB8AC3E}">
        <p14:creationId xmlns:p14="http://schemas.microsoft.com/office/powerpoint/2010/main" val="3312444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ectangle 204">
            <a:extLst>
              <a:ext uri="{FF2B5EF4-FFF2-40B4-BE49-F238E27FC236}">
                <a16:creationId xmlns:a16="http://schemas.microsoft.com/office/drawing/2014/main" id="{474CA048-F020-3582-BD23-428FF44BBE94}"/>
              </a:ext>
            </a:extLst>
          </p:cNvPr>
          <p:cNvSpPr/>
          <p:nvPr/>
        </p:nvSpPr>
        <p:spPr>
          <a:xfrm>
            <a:off x="0" y="0"/>
            <a:ext cx="1220743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6" name="Tableau 72">
            <a:extLst>
              <a:ext uri="{FF2B5EF4-FFF2-40B4-BE49-F238E27FC236}">
                <a16:creationId xmlns:a16="http://schemas.microsoft.com/office/drawing/2014/main" id="{82E00774-6245-891A-D870-6CEF29EC4E94}"/>
              </a:ext>
            </a:extLst>
          </p:cNvPr>
          <p:cNvGraphicFramePr>
            <a:graphicFrameLocks noGrp="1"/>
          </p:cNvGraphicFramePr>
          <p:nvPr/>
        </p:nvGraphicFramePr>
        <p:xfrm>
          <a:off x="123244" y="4122421"/>
          <a:ext cx="6506776" cy="2369820"/>
        </p:xfrm>
        <a:graphic>
          <a:graphicData uri="http://schemas.openxmlformats.org/drawingml/2006/table">
            <a:tbl>
              <a:tblPr firstRow="1" bandRow="1">
                <a:tableStyleId>{7DF18680-E054-41AD-8BC1-D1AEF772440D}</a:tableStyleId>
              </a:tblPr>
              <a:tblGrid>
                <a:gridCol w="6506776">
                  <a:extLst>
                    <a:ext uri="{9D8B030D-6E8A-4147-A177-3AD203B41FA5}">
                      <a16:colId xmlns:a16="http://schemas.microsoft.com/office/drawing/2014/main" val="1050042763"/>
                    </a:ext>
                  </a:extLst>
                </a:gridCol>
              </a:tblGrid>
              <a:tr h="24304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Quels éléments d’assistance souhaitez vous considérer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pour vos étudiants au regard de votre choix de design ?</a:t>
                      </a:r>
                    </a:p>
                  </a:txBody>
                  <a:tcPr anchor="ctr">
                    <a:solidFill>
                      <a:schemeClr val="accent6">
                        <a:lumMod val="40000"/>
                        <a:lumOff val="60000"/>
                      </a:schemeClr>
                    </a:solidFill>
                  </a:tcPr>
                </a:tc>
                <a:extLst>
                  <a:ext uri="{0D108BD9-81ED-4DB2-BD59-A6C34878D82A}">
                    <a16:rowId xmlns:a16="http://schemas.microsoft.com/office/drawing/2014/main" val="4083504194"/>
                  </a:ext>
                </a:extLst>
              </a:tr>
              <a:tr h="703825">
                <a:tc>
                  <a:txBody>
                    <a:bodyPr/>
                    <a:lstStyle/>
                    <a:p>
                      <a:pPr marL="171450" indent="-171450">
                        <a:buFontTx/>
                        <a:buChar char="-"/>
                      </a:pPr>
                      <a:endParaRPr lang="fr-FR" sz="1050" i="1" dirty="0">
                        <a:solidFill>
                          <a:schemeClr val="bg1">
                            <a:lumMod val="50000"/>
                          </a:schemeClr>
                        </a:solidFill>
                      </a:endParaRP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r>
                        <a:rPr lang="fr-FR" sz="1050" i="1" dirty="0">
                          <a:solidFill>
                            <a:schemeClr val="bg1">
                              <a:lumMod val="50000"/>
                            </a:schemeClr>
                          </a:solidFill>
                        </a:rPr>
                        <a:t>-</a:t>
                      </a: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p>
                      <a:pPr marL="0" indent="0">
                        <a:buFontTx/>
                        <a:buNone/>
                      </a:pPr>
                      <a:endParaRPr lang="fr-FR" sz="1050" i="1" dirty="0">
                        <a:solidFill>
                          <a:schemeClr val="bg1">
                            <a:lumMod val="50000"/>
                          </a:schemeClr>
                        </a:solidFill>
                      </a:endParaRPr>
                    </a:p>
                  </a:txBody>
                  <a:tcPr>
                    <a:solidFill>
                      <a:schemeClr val="accent3">
                        <a:lumMod val="20000"/>
                        <a:lumOff val="80000"/>
                      </a:schemeClr>
                    </a:solidFill>
                  </a:tcPr>
                </a:tc>
                <a:extLst>
                  <a:ext uri="{0D108BD9-81ED-4DB2-BD59-A6C34878D82A}">
                    <a16:rowId xmlns:a16="http://schemas.microsoft.com/office/drawing/2014/main" val="1012321531"/>
                  </a:ext>
                </a:extLst>
              </a:tr>
            </a:tbl>
          </a:graphicData>
        </a:graphic>
      </p:graphicFrame>
      <p:sp>
        <p:nvSpPr>
          <p:cNvPr id="72" name="ZoneTexte 71">
            <a:extLst>
              <a:ext uri="{FF2B5EF4-FFF2-40B4-BE49-F238E27FC236}">
                <a16:creationId xmlns:a16="http://schemas.microsoft.com/office/drawing/2014/main" id="{4E0FB4E8-B8C5-9923-E10E-124D5773BC2F}"/>
              </a:ext>
            </a:extLst>
          </p:cNvPr>
          <p:cNvSpPr txBox="1"/>
          <p:nvPr/>
        </p:nvSpPr>
        <p:spPr>
          <a:xfrm>
            <a:off x="2480" y="6606899"/>
            <a:ext cx="6900757" cy="253916"/>
          </a:xfrm>
          <a:prstGeom prst="rect">
            <a:avLst/>
          </a:prstGeom>
          <a:solidFill>
            <a:schemeClr val="tx1"/>
          </a:solidFill>
          <a:ln>
            <a:noFill/>
          </a:ln>
        </p:spPr>
        <p:txBody>
          <a:bodyPr wrap="square" rtlCol="0">
            <a:spAutoFit/>
          </a:bodyPr>
          <a:lstStyle/>
          <a:p>
            <a:r>
              <a:rPr lang="fr-FR" sz="1050" i="1" dirty="0">
                <a:solidFill>
                  <a:schemeClr val="bg1">
                    <a:lumMod val="75000"/>
                  </a:schemeClr>
                </a:solidFill>
              </a:rPr>
              <a:t>Nous (nom 1), (nom2)  acceptons de relever  le défi d’hybrider une unité d’apprentissage et d’enseignement </a:t>
            </a:r>
            <a:r>
              <a:rPr lang="fr-FR" sz="1050" i="1" dirty="0">
                <a:solidFill>
                  <a:schemeClr val="bg1">
                    <a:lumMod val="75000"/>
                  </a:schemeClr>
                </a:solidFill>
                <a:sym typeface="Wingdings" panose="05000000000000000000" pitchFamily="2" charset="2"/>
              </a:rPr>
              <a:t></a:t>
            </a:r>
            <a:r>
              <a:rPr lang="fr-FR" sz="1050" i="1" dirty="0">
                <a:solidFill>
                  <a:schemeClr val="bg1">
                    <a:lumMod val="75000"/>
                  </a:schemeClr>
                </a:solidFill>
              </a:rPr>
              <a:t>.</a:t>
            </a:r>
          </a:p>
        </p:txBody>
      </p:sp>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6" name="ZoneTexte 5">
            <a:extLst>
              <a:ext uri="{FF2B5EF4-FFF2-40B4-BE49-F238E27FC236}">
                <a16:creationId xmlns:a16="http://schemas.microsoft.com/office/drawing/2014/main" id="{149839A6-3A2B-B108-A1FC-0A3496B70815}"/>
              </a:ext>
            </a:extLst>
          </p:cNvPr>
          <p:cNvSpPr txBox="1"/>
          <p:nvPr/>
        </p:nvSpPr>
        <p:spPr>
          <a:xfrm>
            <a:off x="131594" y="1075431"/>
            <a:ext cx="2299317" cy="261610"/>
          </a:xfrm>
          <a:prstGeom prst="rect">
            <a:avLst/>
          </a:prstGeom>
          <a:noFill/>
        </p:spPr>
        <p:txBody>
          <a:bodyPr wrap="square" rtlCol="0">
            <a:spAutoFit/>
          </a:bodyPr>
          <a:lstStyle/>
          <a:p>
            <a:r>
              <a:rPr lang="fr-FR" sz="1100" i="1" dirty="0"/>
              <a:t>Libellé de l’UA :</a:t>
            </a:r>
          </a:p>
        </p:txBody>
      </p:sp>
      <p:sp>
        <p:nvSpPr>
          <p:cNvPr id="7" name="ZoneTexte 6">
            <a:extLst>
              <a:ext uri="{FF2B5EF4-FFF2-40B4-BE49-F238E27FC236}">
                <a16:creationId xmlns:a16="http://schemas.microsoft.com/office/drawing/2014/main" id="{D52AA3B2-67E3-C0C7-A220-54666059A523}"/>
              </a:ext>
            </a:extLst>
          </p:cNvPr>
          <p:cNvSpPr txBox="1"/>
          <p:nvPr/>
        </p:nvSpPr>
        <p:spPr>
          <a:xfrm>
            <a:off x="131594" y="1301077"/>
            <a:ext cx="1382834" cy="261610"/>
          </a:xfrm>
          <a:prstGeom prst="rect">
            <a:avLst/>
          </a:prstGeom>
          <a:noFill/>
        </p:spPr>
        <p:txBody>
          <a:bodyPr wrap="square" rtlCol="0">
            <a:spAutoFit/>
          </a:bodyPr>
          <a:lstStyle/>
          <a:p>
            <a:r>
              <a:rPr lang="fr-FR" sz="1100" i="1" dirty="0"/>
              <a:t>Volume horaire </a:t>
            </a:r>
            <a:r>
              <a:rPr lang="fr-FR" sz="1100" dirty="0"/>
              <a:t>:</a:t>
            </a:r>
          </a:p>
        </p:txBody>
      </p:sp>
      <p:sp>
        <p:nvSpPr>
          <p:cNvPr id="8" name="ZoneTexte 7">
            <a:extLst>
              <a:ext uri="{FF2B5EF4-FFF2-40B4-BE49-F238E27FC236}">
                <a16:creationId xmlns:a16="http://schemas.microsoft.com/office/drawing/2014/main" id="{B74848B5-E6A9-4406-7723-65EB8B205EFB}"/>
              </a:ext>
            </a:extLst>
          </p:cNvPr>
          <p:cNvSpPr txBox="1"/>
          <p:nvPr/>
        </p:nvSpPr>
        <p:spPr>
          <a:xfrm>
            <a:off x="131594" y="1752369"/>
            <a:ext cx="2299317" cy="261610"/>
          </a:xfrm>
          <a:prstGeom prst="rect">
            <a:avLst/>
          </a:prstGeom>
          <a:noFill/>
        </p:spPr>
        <p:txBody>
          <a:bodyPr wrap="square" rtlCol="0">
            <a:spAutoFit/>
          </a:bodyPr>
          <a:lstStyle/>
          <a:p>
            <a:r>
              <a:rPr lang="fr-FR" sz="1100" i="1" dirty="0"/>
              <a:t>Nombre de séances </a:t>
            </a:r>
            <a:r>
              <a:rPr lang="fr-FR" sz="1100" dirty="0"/>
              <a:t>:</a:t>
            </a:r>
          </a:p>
        </p:txBody>
      </p:sp>
      <p:sp>
        <p:nvSpPr>
          <p:cNvPr id="9" name="ZoneTexte 8">
            <a:extLst>
              <a:ext uri="{FF2B5EF4-FFF2-40B4-BE49-F238E27FC236}">
                <a16:creationId xmlns:a16="http://schemas.microsoft.com/office/drawing/2014/main" id="{CBB71794-1BBB-F6E1-718A-709B2D8D98DB}"/>
              </a:ext>
            </a:extLst>
          </p:cNvPr>
          <p:cNvSpPr txBox="1"/>
          <p:nvPr/>
        </p:nvSpPr>
        <p:spPr>
          <a:xfrm>
            <a:off x="131594" y="1526723"/>
            <a:ext cx="1876670" cy="261610"/>
          </a:xfrm>
          <a:prstGeom prst="rect">
            <a:avLst/>
          </a:prstGeom>
          <a:noFill/>
        </p:spPr>
        <p:txBody>
          <a:bodyPr wrap="square" rtlCol="0">
            <a:spAutoFit/>
          </a:bodyPr>
          <a:lstStyle/>
          <a:p>
            <a:r>
              <a:rPr lang="fr-FR" sz="1100" i="1" dirty="0"/>
              <a:t>Objectif G / Compétence :</a:t>
            </a:r>
          </a:p>
        </p:txBody>
      </p:sp>
      <p:sp>
        <p:nvSpPr>
          <p:cNvPr id="24" name="Rectangle 23">
            <a:extLst>
              <a:ext uri="{FF2B5EF4-FFF2-40B4-BE49-F238E27FC236}">
                <a16:creationId xmlns:a16="http://schemas.microsoft.com/office/drawing/2014/main" id="{EDF70EEF-763C-FD5A-2835-B917B708DB0D}"/>
              </a:ext>
            </a:extLst>
          </p:cNvPr>
          <p:cNvSpPr/>
          <p:nvPr/>
        </p:nvSpPr>
        <p:spPr>
          <a:xfrm>
            <a:off x="150916" y="736599"/>
            <a:ext cx="3056700" cy="2501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a:extLst>
              <a:ext uri="{FF2B5EF4-FFF2-40B4-BE49-F238E27FC236}">
                <a16:creationId xmlns:a16="http://schemas.microsoft.com/office/drawing/2014/main" id="{24A6698D-33E3-E59E-3259-51A03787D91E}"/>
              </a:ext>
            </a:extLst>
          </p:cNvPr>
          <p:cNvSpPr/>
          <p:nvPr/>
        </p:nvSpPr>
        <p:spPr>
          <a:xfrm>
            <a:off x="114320" y="687310"/>
            <a:ext cx="8449354" cy="36449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Caractéristiques de l’UA</a:t>
            </a:r>
          </a:p>
        </p:txBody>
      </p:sp>
      <p:sp>
        <p:nvSpPr>
          <p:cNvPr id="17" name="ZoneTexte 16">
            <a:extLst>
              <a:ext uri="{FF2B5EF4-FFF2-40B4-BE49-F238E27FC236}">
                <a16:creationId xmlns:a16="http://schemas.microsoft.com/office/drawing/2014/main" id="{6A34895D-D2EB-6AB2-7B1B-BD426885C5C6}"/>
              </a:ext>
            </a:extLst>
          </p:cNvPr>
          <p:cNvSpPr txBox="1"/>
          <p:nvPr/>
        </p:nvSpPr>
        <p:spPr>
          <a:xfrm>
            <a:off x="116527" y="3376660"/>
            <a:ext cx="6290392" cy="415498"/>
          </a:xfrm>
          <a:prstGeom prst="rect">
            <a:avLst/>
          </a:prstGeom>
          <a:noFill/>
          <a:ln>
            <a:noFill/>
          </a:ln>
        </p:spPr>
        <p:txBody>
          <a:bodyPr wrap="square" rtlCol="0">
            <a:spAutoFit/>
          </a:bodyPr>
          <a:lstStyle/>
          <a:p>
            <a:r>
              <a:rPr lang="fr-FR" sz="1050" i="1" dirty="0">
                <a:solidFill>
                  <a:schemeClr val="bg1">
                    <a:lumMod val="50000"/>
                  </a:schemeClr>
                </a:solidFill>
              </a:rPr>
              <a:t>En quelques lignes indiquez dans quel but vous souhaitez hybrider  votre unité d’apprentissage</a:t>
            </a:r>
            <a:r>
              <a:rPr lang="fr-FR" sz="1050" i="1" dirty="0">
                <a:solidFill>
                  <a:schemeClr val="bg1">
                    <a:lumMod val="75000"/>
                  </a:schemeClr>
                </a:solidFill>
              </a:rPr>
              <a:t>.</a:t>
            </a:r>
          </a:p>
          <a:p>
            <a:endParaRPr lang="fr-FR" sz="1050" i="1" dirty="0">
              <a:solidFill>
                <a:schemeClr val="bg1">
                  <a:lumMod val="75000"/>
                </a:schemeClr>
              </a:solidFill>
            </a:endParaRPr>
          </a:p>
        </p:txBody>
      </p:sp>
      <p:sp>
        <p:nvSpPr>
          <p:cNvPr id="27" name="Rectangle 26">
            <a:extLst>
              <a:ext uri="{FF2B5EF4-FFF2-40B4-BE49-F238E27FC236}">
                <a16:creationId xmlns:a16="http://schemas.microsoft.com/office/drawing/2014/main" id="{195D1C1C-7078-6ED5-D968-22244F977C88}"/>
              </a:ext>
            </a:extLst>
          </p:cNvPr>
          <p:cNvSpPr/>
          <p:nvPr/>
        </p:nvSpPr>
        <p:spPr>
          <a:xfrm>
            <a:off x="143030" y="3113145"/>
            <a:ext cx="6894988" cy="2455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Motivation pour hybrider</a:t>
            </a:r>
          </a:p>
        </p:txBody>
      </p:sp>
      <p:sp>
        <p:nvSpPr>
          <p:cNvPr id="73" name="ZoneTexte 72">
            <a:extLst>
              <a:ext uri="{FF2B5EF4-FFF2-40B4-BE49-F238E27FC236}">
                <a16:creationId xmlns:a16="http://schemas.microsoft.com/office/drawing/2014/main" id="{3F94FF34-D063-F599-3679-CEF7EAC3ED10}"/>
              </a:ext>
            </a:extLst>
          </p:cNvPr>
          <p:cNvSpPr txBox="1"/>
          <p:nvPr/>
        </p:nvSpPr>
        <p:spPr>
          <a:xfrm>
            <a:off x="131594" y="1978015"/>
            <a:ext cx="2299317" cy="261610"/>
          </a:xfrm>
          <a:prstGeom prst="rect">
            <a:avLst/>
          </a:prstGeom>
          <a:noFill/>
        </p:spPr>
        <p:txBody>
          <a:bodyPr wrap="square" rtlCol="0">
            <a:spAutoFit/>
          </a:bodyPr>
          <a:lstStyle/>
          <a:p>
            <a:r>
              <a:rPr lang="fr-FR" sz="1100" i="1" dirty="0"/>
              <a:t>Nombre d’étudiants :</a:t>
            </a:r>
          </a:p>
        </p:txBody>
      </p:sp>
      <p:sp>
        <p:nvSpPr>
          <p:cNvPr id="11" name="ZoneTexte 10">
            <a:extLst>
              <a:ext uri="{FF2B5EF4-FFF2-40B4-BE49-F238E27FC236}">
                <a16:creationId xmlns:a16="http://schemas.microsoft.com/office/drawing/2014/main" id="{E2C44C78-0C81-5A75-16FE-6E8EA71499D8}"/>
              </a:ext>
            </a:extLst>
          </p:cNvPr>
          <p:cNvSpPr txBox="1"/>
          <p:nvPr/>
        </p:nvSpPr>
        <p:spPr>
          <a:xfrm>
            <a:off x="3306196" y="1062126"/>
            <a:ext cx="3318256" cy="1708160"/>
          </a:xfrm>
          <a:prstGeom prst="rect">
            <a:avLst/>
          </a:prstGeom>
          <a:noFill/>
          <a:ln>
            <a:noFill/>
          </a:ln>
        </p:spPr>
        <p:txBody>
          <a:bodyPr wrap="square" rtlCol="0">
            <a:spAutoFit/>
          </a:bodyPr>
          <a:lstStyle/>
          <a:p>
            <a:r>
              <a:rPr lang="fr-FR" sz="1050" i="1" dirty="0">
                <a:solidFill>
                  <a:schemeClr val="bg1">
                    <a:lumMod val="50000"/>
                  </a:schemeClr>
                </a:solidFill>
              </a:rPr>
              <a:t>Décrire en quelques lignes votre unité d’apprentissage</a:t>
            </a:r>
            <a:r>
              <a:rPr lang="fr-FR" sz="1050" i="1" dirty="0">
                <a:solidFill>
                  <a:schemeClr val="bg1">
                    <a:lumMod val="75000"/>
                  </a:schemeClr>
                </a:solidFill>
              </a:rPr>
              <a:t>.</a:t>
            </a: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a:p>
            <a:endParaRPr lang="fr-FR" sz="1050" i="1" dirty="0">
              <a:solidFill>
                <a:schemeClr val="bg1">
                  <a:lumMod val="75000"/>
                </a:schemeClr>
              </a:solidFill>
            </a:endParaRPr>
          </a:p>
        </p:txBody>
      </p:sp>
      <p:sp>
        <p:nvSpPr>
          <p:cNvPr id="13" name="Rectangle 12">
            <a:extLst>
              <a:ext uri="{FF2B5EF4-FFF2-40B4-BE49-F238E27FC236}">
                <a16:creationId xmlns:a16="http://schemas.microsoft.com/office/drawing/2014/main" id="{E04B5FB4-79A1-91D1-AAE6-AEEF7F6BB748}"/>
              </a:ext>
            </a:extLst>
          </p:cNvPr>
          <p:cNvSpPr/>
          <p:nvPr/>
        </p:nvSpPr>
        <p:spPr>
          <a:xfrm>
            <a:off x="3310935" y="706101"/>
            <a:ext cx="4210765" cy="3248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t>Description de l’unité d’apprentissage</a:t>
            </a:r>
          </a:p>
        </p:txBody>
      </p:sp>
      <p:sp>
        <p:nvSpPr>
          <p:cNvPr id="116" name="Ellipse 115">
            <a:extLst>
              <a:ext uri="{FF2B5EF4-FFF2-40B4-BE49-F238E27FC236}">
                <a16:creationId xmlns:a16="http://schemas.microsoft.com/office/drawing/2014/main" id="{D6244341-C43E-ED27-A36E-11145EB2D343}"/>
              </a:ext>
            </a:extLst>
          </p:cNvPr>
          <p:cNvSpPr/>
          <p:nvPr/>
        </p:nvSpPr>
        <p:spPr>
          <a:xfrm>
            <a:off x="6375491" y="519367"/>
            <a:ext cx="5831941" cy="5821505"/>
          </a:xfrm>
          <a:prstGeom prst="ellipse">
            <a:avLst/>
          </a:prstGeom>
          <a:solidFill>
            <a:schemeClr val="bg1"/>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a:extLst>
              <a:ext uri="{FF2B5EF4-FFF2-40B4-BE49-F238E27FC236}">
                <a16:creationId xmlns:a16="http://schemas.microsoft.com/office/drawing/2014/main" id="{E6658354-81C6-2AE9-A21A-91A8A059F5B7}"/>
              </a:ext>
            </a:extLst>
          </p:cNvPr>
          <p:cNvSpPr txBox="1"/>
          <p:nvPr/>
        </p:nvSpPr>
        <p:spPr>
          <a:xfrm>
            <a:off x="6855485" y="6617563"/>
            <a:ext cx="5005822" cy="253916"/>
          </a:xfrm>
          <a:prstGeom prst="rect">
            <a:avLst/>
          </a:prstGeom>
          <a:noFill/>
        </p:spPr>
        <p:txBody>
          <a:bodyPr wrap="square" rtlCol="0">
            <a:spAutoFit/>
          </a:bodyPr>
          <a:lstStyle/>
          <a:p>
            <a:pPr algn="ctr"/>
            <a:r>
              <a:rPr lang="fr-FR" sz="1050" dirty="0"/>
              <a:t>Comment imaginez vous votre unité d’apprentissage et d’enseignement ?</a:t>
            </a:r>
          </a:p>
        </p:txBody>
      </p:sp>
      <p:sp>
        <p:nvSpPr>
          <p:cNvPr id="117" name="ZoneTexte 116">
            <a:extLst>
              <a:ext uri="{FF2B5EF4-FFF2-40B4-BE49-F238E27FC236}">
                <a16:creationId xmlns:a16="http://schemas.microsoft.com/office/drawing/2014/main" id="{59FE8E8D-86F0-671C-4394-A2B3939BB4CD}"/>
              </a:ext>
            </a:extLst>
          </p:cNvPr>
          <p:cNvSpPr txBox="1"/>
          <p:nvPr/>
        </p:nvSpPr>
        <p:spPr>
          <a:xfrm>
            <a:off x="131594" y="2203661"/>
            <a:ext cx="2299317" cy="261610"/>
          </a:xfrm>
          <a:prstGeom prst="rect">
            <a:avLst/>
          </a:prstGeom>
          <a:noFill/>
        </p:spPr>
        <p:txBody>
          <a:bodyPr wrap="square" rtlCol="0">
            <a:spAutoFit/>
          </a:bodyPr>
          <a:lstStyle/>
          <a:p>
            <a:r>
              <a:rPr lang="fr-FR" sz="1100" i="1" dirty="0"/>
              <a:t>Nombre ECTS </a:t>
            </a:r>
            <a:r>
              <a:rPr lang="fr-FR" sz="1100" dirty="0"/>
              <a:t>:</a:t>
            </a:r>
          </a:p>
        </p:txBody>
      </p:sp>
      <p:sp>
        <p:nvSpPr>
          <p:cNvPr id="119" name="ZoneTexte 118">
            <a:extLst>
              <a:ext uri="{FF2B5EF4-FFF2-40B4-BE49-F238E27FC236}">
                <a16:creationId xmlns:a16="http://schemas.microsoft.com/office/drawing/2014/main" id="{27E084EA-1808-0391-A2A2-CD3270373A66}"/>
              </a:ext>
            </a:extLst>
          </p:cNvPr>
          <p:cNvSpPr txBox="1"/>
          <p:nvPr/>
        </p:nvSpPr>
        <p:spPr>
          <a:xfrm>
            <a:off x="7385451" y="6338187"/>
            <a:ext cx="3945890" cy="307777"/>
          </a:xfrm>
          <a:prstGeom prst="rect">
            <a:avLst/>
          </a:prstGeom>
          <a:noFill/>
        </p:spPr>
        <p:txBody>
          <a:bodyPr wrap="square">
            <a:spAutoFit/>
          </a:bodyPr>
          <a:lstStyle/>
          <a:p>
            <a:pPr algn="ctr"/>
            <a:r>
              <a:rPr lang="fr-FR" sz="1400" b="1" dirty="0"/>
              <a:t>L’hybridation vers la continuité</a:t>
            </a: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CD53585A-8658-3AE4-C9A7-72F7511A042A}"/>
              </a:ext>
            </a:extLst>
          </p:cNvPr>
          <p:cNvSpPr/>
          <p:nvPr/>
        </p:nvSpPr>
        <p:spPr>
          <a:xfrm>
            <a:off x="0" y="0"/>
            <a:ext cx="12207432" cy="54609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ZoneTexte 17">
            <a:extLst>
              <a:ext uri="{FF2B5EF4-FFF2-40B4-BE49-F238E27FC236}">
                <a16:creationId xmlns:a16="http://schemas.microsoft.com/office/drawing/2014/main" id="{490028DF-9CFB-C886-DB64-EBD2C679EED8}"/>
              </a:ext>
            </a:extLst>
          </p:cNvPr>
          <p:cNvSpPr txBox="1"/>
          <p:nvPr/>
        </p:nvSpPr>
        <p:spPr>
          <a:xfrm>
            <a:off x="1185166" y="85676"/>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114" name="ZoneTexte 113">
            <a:extLst>
              <a:ext uri="{FF2B5EF4-FFF2-40B4-BE49-F238E27FC236}">
                <a16:creationId xmlns:a16="http://schemas.microsoft.com/office/drawing/2014/main" id="{0DD3A33E-CD08-4695-AB22-F8168C09E63A}"/>
              </a:ext>
            </a:extLst>
          </p:cNvPr>
          <p:cNvSpPr txBox="1"/>
          <p:nvPr/>
        </p:nvSpPr>
        <p:spPr>
          <a:xfrm>
            <a:off x="131594" y="2429307"/>
            <a:ext cx="2299317" cy="261610"/>
          </a:xfrm>
          <a:prstGeom prst="rect">
            <a:avLst/>
          </a:prstGeom>
          <a:noFill/>
        </p:spPr>
        <p:txBody>
          <a:bodyPr wrap="square" rtlCol="0">
            <a:spAutoFit/>
          </a:bodyPr>
          <a:lstStyle/>
          <a:p>
            <a:r>
              <a:rPr lang="fr-FR" sz="1100" i="1" dirty="0"/>
              <a:t>Charge de travail étudiant</a:t>
            </a:r>
            <a:r>
              <a:rPr lang="fr-FR" sz="1100" dirty="0"/>
              <a:t>:</a:t>
            </a:r>
          </a:p>
        </p:txBody>
      </p:sp>
      <p:sp>
        <p:nvSpPr>
          <p:cNvPr id="10" name="Rectangle 9">
            <a:extLst>
              <a:ext uri="{FF2B5EF4-FFF2-40B4-BE49-F238E27FC236}">
                <a16:creationId xmlns:a16="http://schemas.microsoft.com/office/drawing/2014/main" id="{BC093C20-EFC4-F396-B5EC-E78C77A1D5A0}"/>
              </a:ext>
            </a:extLst>
          </p:cNvPr>
          <p:cNvSpPr/>
          <p:nvPr/>
        </p:nvSpPr>
        <p:spPr>
          <a:xfrm rot="16200000">
            <a:off x="5565012" y="289850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2" name="Rectangle 11">
            <a:extLst>
              <a:ext uri="{FF2B5EF4-FFF2-40B4-BE49-F238E27FC236}">
                <a16:creationId xmlns:a16="http://schemas.microsoft.com/office/drawing/2014/main" id="{CBA457C5-3BE8-816E-5606-E4E69F1655AC}"/>
              </a:ext>
            </a:extLst>
          </p:cNvPr>
          <p:cNvSpPr/>
          <p:nvPr/>
        </p:nvSpPr>
        <p:spPr>
          <a:xfrm rot="12476138">
            <a:off x="6667382" y="478814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4" name="Rectangle 73">
            <a:extLst>
              <a:ext uri="{FF2B5EF4-FFF2-40B4-BE49-F238E27FC236}">
                <a16:creationId xmlns:a16="http://schemas.microsoft.com/office/drawing/2014/main" id="{4CDC5FC1-3957-8BD6-CC64-14AA6EFC909A}"/>
              </a:ext>
            </a:extLst>
          </p:cNvPr>
          <p:cNvSpPr/>
          <p:nvPr/>
        </p:nvSpPr>
        <p:spPr>
          <a:xfrm rot="20017610">
            <a:off x="6677560" y="124951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76" name="Rectangle 75">
            <a:extLst>
              <a:ext uri="{FF2B5EF4-FFF2-40B4-BE49-F238E27FC236}">
                <a16:creationId xmlns:a16="http://schemas.microsoft.com/office/drawing/2014/main" id="{E8E29B1D-7BA7-42D5-DB34-B73234E99342}"/>
              </a:ext>
            </a:extLst>
          </p:cNvPr>
          <p:cNvSpPr/>
          <p:nvPr/>
        </p:nvSpPr>
        <p:spPr>
          <a:xfrm rot="2191118">
            <a:off x="8785306" y="131868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09" name="Rectangle 108">
            <a:extLst>
              <a:ext uri="{FF2B5EF4-FFF2-40B4-BE49-F238E27FC236}">
                <a16:creationId xmlns:a16="http://schemas.microsoft.com/office/drawing/2014/main" id="{085D0E60-723C-06A1-869E-E8DD3376A18D}"/>
              </a:ext>
            </a:extLst>
          </p:cNvPr>
          <p:cNvSpPr/>
          <p:nvPr/>
        </p:nvSpPr>
        <p:spPr>
          <a:xfrm rot="8785376">
            <a:off x="8749356" y="475509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115" name="ZoneTexte 44">
            <a:extLst>
              <a:ext uri="{FF2B5EF4-FFF2-40B4-BE49-F238E27FC236}">
                <a16:creationId xmlns:a16="http://schemas.microsoft.com/office/drawing/2014/main" id="{23F19958-B4DF-8EE4-374A-46B4B5D39E68}"/>
              </a:ext>
            </a:extLst>
          </p:cNvPr>
          <p:cNvSpPr txBox="1"/>
          <p:nvPr/>
        </p:nvSpPr>
        <p:spPr>
          <a:xfrm>
            <a:off x="131594" y="2654951"/>
            <a:ext cx="2299317" cy="261610"/>
          </a:xfrm>
          <a:prstGeom prst="rect">
            <a:avLst/>
          </a:prstGeom>
          <a:noFill/>
        </p:spPr>
        <p:txBody>
          <a:bodyPr wrap="square" rtlCol="0">
            <a:spAutoFit/>
          </a:bodyPr>
          <a:lstStyle/>
          <a:p>
            <a:r>
              <a:rPr lang="fr-FR" sz="1100" i="1" dirty="0"/>
              <a:t>Enseignant / Ingénieur péda </a:t>
            </a:r>
            <a:r>
              <a:rPr lang="fr-FR" sz="1100" dirty="0"/>
              <a:t>:</a:t>
            </a:r>
          </a:p>
        </p:txBody>
      </p:sp>
      <p:sp>
        <p:nvSpPr>
          <p:cNvPr id="45" name="Ellipse 44">
            <a:extLst>
              <a:ext uri="{FF2B5EF4-FFF2-40B4-BE49-F238E27FC236}">
                <a16:creationId xmlns:a16="http://schemas.microsoft.com/office/drawing/2014/main" id="{399A220E-4C53-3513-BD45-DA86BEC53D11}"/>
              </a:ext>
            </a:extLst>
          </p:cNvPr>
          <p:cNvSpPr/>
          <p:nvPr/>
        </p:nvSpPr>
        <p:spPr>
          <a:xfrm>
            <a:off x="7018360" y="1133856"/>
            <a:ext cx="4529138" cy="4529138"/>
          </a:xfrm>
          <a:prstGeom prst="ellipse">
            <a:avLst/>
          </a:prstGeom>
          <a:solidFill>
            <a:schemeClr val="bg1">
              <a:lumMod val="9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1" name="Connecteur droit 110">
            <a:extLst>
              <a:ext uri="{FF2B5EF4-FFF2-40B4-BE49-F238E27FC236}">
                <a16:creationId xmlns:a16="http://schemas.microsoft.com/office/drawing/2014/main" id="{8EAF259A-FB1B-5578-4234-CA1672F3DBB0}"/>
              </a:ext>
            </a:extLst>
          </p:cNvPr>
          <p:cNvCxnSpPr>
            <a:cxnSpLocks/>
          </p:cNvCxnSpPr>
          <p:nvPr/>
        </p:nvCxnSpPr>
        <p:spPr>
          <a:xfrm>
            <a:off x="7356351" y="2183985"/>
            <a:ext cx="3822719" cy="232916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2" name="Connecteur droit 111">
            <a:extLst>
              <a:ext uri="{FF2B5EF4-FFF2-40B4-BE49-F238E27FC236}">
                <a16:creationId xmlns:a16="http://schemas.microsoft.com/office/drawing/2014/main" id="{FDBD75A7-736D-259D-8DBC-8A556B7EF768}"/>
              </a:ext>
            </a:extLst>
          </p:cNvPr>
          <p:cNvCxnSpPr>
            <a:cxnSpLocks/>
            <a:endCxn id="45" idx="4"/>
          </p:cNvCxnSpPr>
          <p:nvPr/>
        </p:nvCxnSpPr>
        <p:spPr>
          <a:xfrm>
            <a:off x="9280262" y="1112182"/>
            <a:ext cx="2667" cy="4550812"/>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07BE96F2-19A0-54EF-09E8-A5BA5774B5AE}"/>
              </a:ext>
            </a:extLst>
          </p:cNvPr>
          <p:cNvCxnSpPr>
            <a:cxnSpLocks/>
          </p:cNvCxnSpPr>
          <p:nvPr/>
        </p:nvCxnSpPr>
        <p:spPr>
          <a:xfrm flipH="1">
            <a:off x="7322520" y="2308465"/>
            <a:ext cx="3918458" cy="214594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8" name="ZoneTexte 117">
            <a:extLst>
              <a:ext uri="{FF2B5EF4-FFF2-40B4-BE49-F238E27FC236}">
                <a16:creationId xmlns:a16="http://schemas.microsoft.com/office/drawing/2014/main" id="{0D4A2BFF-23FA-4DE6-CF91-B7F5814C8FCB}"/>
              </a:ext>
            </a:extLst>
          </p:cNvPr>
          <p:cNvSpPr txBox="1"/>
          <p:nvPr/>
        </p:nvSpPr>
        <p:spPr>
          <a:xfrm rot="3719507">
            <a:off x="9734100" y="2683468"/>
            <a:ext cx="1047388" cy="338554"/>
          </a:xfrm>
          <a:prstGeom prst="rect">
            <a:avLst/>
          </a:prstGeom>
          <a:noFill/>
        </p:spPr>
        <p:txBody>
          <a:bodyPr wrap="square" rtlCol="0">
            <a:spAutoFit/>
          </a:bodyPr>
          <a:lstStyle/>
          <a:p>
            <a:pPr algn="ctr"/>
            <a:r>
              <a:rPr lang="fr-FR" sz="800" b="1" dirty="0"/>
              <a:t>+</a:t>
            </a:r>
            <a:r>
              <a:rPr lang="fr-FR" sz="800" dirty="0"/>
              <a:t> Evaluations pour apprendre</a:t>
            </a:r>
          </a:p>
        </p:txBody>
      </p:sp>
      <p:sp>
        <p:nvSpPr>
          <p:cNvPr id="120" name="ZoneTexte 119">
            <a:extLst>
              <a:ext uri="{FF2B5EF4-FFF2-40B4-BE49-F238E27FC236}">
                <a16:creationId xmlns:a16="http://schemas.microsoft.com/office/drawing/2014/main" id="{433C4253-F1BD-EF15-D4D4-CE13F5E0A506}"/>
              </a:ext>
            </a:extLst>
          </p:cNvPr>
          <p:cNvSpPr txBox="1"/>
          <p:nvPr/>
        </p:nvSpPr>
        <p:spPr>
          <a:xfrm>
            <a:off x="8823719" y="1782368"/>
            <a:ext cx="914400" cy="215444"/>
          </a:xfrm>
          <a:prstGeom prst="rect">
            <a:avLst/>
          </a:prstGeom>
          <a:noFill/>
        </p:spPr>
        <p:txBody>
          <a:bodyPr wrap="square" rtlCol="0">
            <a:spAutoFit/>
          </a:bodyPr>
          <a:lstStyle/>
          <a:p>
            <a:pPr algn="ctr"/>
            <a:r>
              <a:rPr lang="fr-FR" sz="800" dirty="0"/>
              <a:t>Collaborative</a:t>
            </a:r>
          </a:p>
        </p:txBody>
      </p:sp>
      <p:sp>
        <p:nvSpPr>
          <p:cNvPr id="121" name="ZoneTexte 120">
            <a:extLst>
              <a:ext uri="{FF2B5EF4-FFF2-40B4-BE49-F238E27FC236}">
                <a16:creationId xmlns:a16="http://schemas.microsoft.com/office/drawing/2014/main" id="{0064AA1C-2D7C-7BD7-351F-C2F5051E9C7B}"/>
              </a:ext>
            </a:extLst>
          </p:cNvPr>
          <p:cNvSpPr txBox="1"/>
          <p:nvPr/>
        </p:nvSpPr>
        <p:spPr>
          <a:xfrm>
            <a:off x="8777840" y="4204758"/>
            <a:ext cx="1010564" cy="338554"/>
          </a:xfrm>
          <a:prstGeom prst="rect">
            <a:avLst/>
          </a:prstGeom>
          <a:noFill/>
        </p:spPr>
        <p:txBody>
          <a:bodyPr wrap="square" rtlCol="0">
            <a:spAutoFit/>
          </a:bodyPr>
          <a:lstStyle/>
          <a:p>
            <a:pPr algn="ctr"/>
            <a:r>
              <a:rPr lang="fr-FR" sz="800" b="1" dirty="0"/>
              <a:t>+</a:t>
            </a:r>
            <a:r>
              <a:rPr lang="fr-FR" sz="800" dirty="0"/>
              <a:t> Agencement stratégique</a:t>
            </a:r>
          </a:p>
        </p:txBody>
      </p:sp>
      <p:sp>
        <p:nvSpPr>
          <p:cNvPr id="122" name="ZoneTexte 121">
            <a:extLst>
              <a:ext uri="{FF2B5EF4-FFF2-40B4-BE49-F238E27FC236}">
                <a16:creationId xmlns:a16="http://schemas.microsoft.com/office/drawing/2014/main" id="{B83D36CF-FE36-3473-0C24-550B818A28C8}"/>
              </a:ext>
            </a:extLst>
          </p:cNvPr>
          <p:cNvSpPr txBox="1"/>
          <p:nvPr/>
        </p:nvSpPr>
        <p:spPr>
          <a:xfrm>
            <a:off x="8581358" y="4728048"/>
            <a:ext cx="1427735" cy="338554"/>
          </a:xfrm>
          <a:prstGeom prst="rect">
            <a:avLst/>
          </a:prstGeom>
          <a:noFill/>
        </p:spPr>
        <p:txBody>
          <a:bodyPr wrap="square" rtlCol="0">
            <a:spAutoFit/>
          </a:bodyPr>
          <a:lstStyle/>
          <a:p>
            <a:pPr algn="ctr"/>
            <a:r>
              <a:rPr lang="fr-FR" sz="800" b="1" dirty="0"/>
              <a:t>+</a:t>
            </a:r>
            <a:r>
              <a:rPr lang="fr-FR" sz="800" dirty="0"/>
              <a:t> Animateur /</a:t>
            </a:r>
          </a:p>
          <a:p>
            <a:pPr algn="ctr"/>
            <a:r>
              <a:rPr lang="fr-FR" sz="800" dirty="0"/>
              <a:t>modérateur de groupe</a:t>
            </a:r>
          </a:p>
        </p:txBody>
      </p:sp>
      <p:sp>
        <p:nvSpPr>
          <p:cNvPr id="123" name="ZoneTexte 122">
            <a:extLst>
              <a:ext uri="{FF2B5EF4-FFF2-40B4-BE49-F238E27FC236}">
                <a16:creationId xmlns:a16="http://schemas.microsoft.com/office/drawing/2014/main" id="{F8514687-E345-A001-9281-D0349F3BD9B4}"/>
              </a:ext>
            </a:extLst>
          </p:cNvPr>
          <p:cNvSpPr txBox="1"/>
          <p:nvPr/>
        </p:nvSpPr>
        <p:spPr>
          <a:xfrm>
            <a:off x="8520676" y="5178589"/>
            <a:ext cx="1535939" cy="338554"/>
          </a:xfrm>
          <a:prstGeom prst="rect">
            <a:avLst/>
          </a:prstGeom>
          <a:noFill/>
        </p:spPr>
        <p:txBody>
          <a:bodyPr wrap="square" rtlCol="0">
            <a:spAutoFit/>
          </a:bodyPr>
          <a:lstStyle/>
          <a:p>
            <a:pPr algn="ctr"/>
            <a:r>
              <a:rPr lang="fr-FR" sz="800" b="1" dirty="0"/>
              <a:t>+</a:t>
            </a:r>
            <a:r>
              <a:rPr lang="fr-FR" sz="800" dirty="0"/>
              <a:t> Tuteur </a:t>
            </a:r>
          </a:p>
          <a:p>
            <a:pPr algn="ctr"/>
            <a:r>
              <a:rPr lang="fr-FR" sz="800" dirty="0"/>
              <a:t>(accompagnement planifié)</a:t>
            </a:r>
          </a:p>
        </p:txBody>
      </p:sp>
      <p:sp>
        <p:nvSpPr>
          <p:cNvPr id="124" name="ZoneTexte 123">
            <a:extLst>
              <a:ext uri="{FF2B5EF4-FFF2-40B4-BE49-F238E27FC236}">
                <a16:creationId xmlns:a16="http://schemas.microsoft.com/office/drawing/2014/main" id="{669D4B8E-B1FF-9C56-2FC0-A40A64455FBE}"/>
              </a:ext>
            </a:extLst>
          </p:cNvPr>
          <p:cNvSpPr txBox="1"/>
          <p:nvPr/>
        </p:nvSpPr>
        <p:spPr>
          <a:xfrm rot="3744195">
            <a:off x="6601531" y="4442406"/>
            <a:ext cx="914400" cy="369332"/>
          </a:xfrm>
          <a:prstGeom prst="rect">
            <a:avLst/>
          </a:prstGeom>
          <a:solidFill>
            <a:srgbClr val="00B0F0"/>
          </a:solidFill>
        </p:spPr>
        <p:txBody>
          <a:bodyPr wrap="square" rtlCol="0">
            <a:spAutoFit/>
          </a:bodyPr>
          <a:lstStyle/>
          <a:p>
            <a:pPr algn="ctr"/>
            <a:r>
              <a:rPr lang="fr-FR" sz="900" b="1" dirty="0"/>
              <a:t>Articulation des activités</a:t>
            </a:r>
          </a:p>
        </p:txBody>
      </p:sp>
      <p:sp>
        <p:nvSpPr>
          <p:cNvPr id="125" name="ZoneTexte 124">
            <a:extLst>
              <a:ext uri="{FF2B5EF4-FFF2-40B4-BE49-F238E27FC236}">
                <a16:creationId xmlns:a16="http://schemas.microsoft.com/office/drawing/2014/main" id="{B37DAFD5-301B-600E-EC79-B764A602E707}"/>
              </a:ext>
            </a:extLst>
          </p:cNvPr>
          <p:cNvSpPr txBox="1"/>
          <p:nvPr/>
        </p:nvSpPr>
        <p:spPr>
          <a:xfrm rot="3739005">
            <a:off x="7506378" y="3892484"/>
            <a:ext cx="914400" cy="461665"/>
          </a:xfrm>
          <a:prstGeom prst="rect">
            <a:avLst/>
          </a:prstGeom>
          <a:noFill/>
        </p:spPr>
        <p:txBody>
          <a:bodyPr wrap="square" rtlCol="0">
            <a:spAutoFit/>
          </a:bodyPr>
          <a:lstStyle/>
          <a:p>
            <a:pPr algn="ctr"/>
            <a:r>
              <a:rPr lang="fr-FR" sz="800" b="1" dirty="0"/>
              <a:t>+</a:t>
            </a:r>
            <a:r>
              <a:rPr lang="fr-FR" sz="800" dirty="0"/>
              <a:t> MST et contexte  contraintes</a:t>
            </a:r>
          </a:p>
        </p:txBody>
      </p:sp>
      <p:sp>
        <p:nvSpPr>
          <p:cNvPr id="126" name="ZoneTexte 125">
            <a:extLst>
              <a:ext uri="{FF2B5EF4-FFF2-40B4-BE49-F238E27FC236}">
                <a16:creationId xmlns:a16="http://schemas.microsoft.com/office/drawing/2014/main" id="{63B57601-BBC4-ED66-0569-379046A503CF}"/>
              </a:ext>
            </a:extLst>
          </p:cNvPr>
          <p:cNvSpPr txBox="1"/>
          <p:nvPr/>
        </p:nvSpPr>
        <p:spPr>
          <a:xfrm rot="17991433">
            <a:off x="8032778" y="2677036"/>
            <a:ext cx="802068" cy="338554"/>
          </a:xfrm>
          <a:prstGeom prst="rect">
            <a:avLst/>
          </a:prstGeom>
          <a:noFill/>
        </p:spPr>
        <p:txBody>
          <a:bodyPr wrap="square" rtlCol="0">
            <a:spAutoFit/>
          </a:bodyPr>
          <a:lstStyle/>
          <a:p>
            <a:pPr algn="ctr"/>
            <a:r>
              <a:rPr lang="fr-FR" sz="800" b="1" dirty="0"/>
              <a:t>+</a:t>
            </a:r>
            <a:r>
              <a:rPr lang="fr-FR" sz="800" dirty="0"/>
              <a:t> Créer et Transposer</a:t>
            </a:r>
          </a:p>
        </p:txBody>
      </p:sp>
      <p:sp>
        <p:nvSpPr>
          <p:cNvPr id="127" name="ZoneTexte 126">
            <a:extLst>
              <a:ext uri="{FF2B5EF4-FFF2-40B4-BE49-F238E27FC236}">
                <a16:creationId xmlns:a16="http://schemas.microsoft.com/office/drawing/2014/main" id="{446FCFC3-BEED-5359-F252-403BAC0E0ED7}"/>
              </a:ext>
            </a:extLst>
          </p:cNvPr>
          <p:cNvSpPr txBox="1"/>
          <p:nvPr/>
        </p:nvSpPr>
        <p:spPr>
          <a:xfrm rot="18108282">
            <a:off x="7513648" y="2431120"/>
            <a:ext cx="1011862" cy="338554"/>
          </a:xfrm>
          <a:prstGeom prst="rect">
            <a:avLst/>
          </a:prstGeom>
          <a:noFill/>
        </p:spPr>
        <p:txBody>
          <a:bodyPr wrap="square" rtlCol="0">
            <a:spAutoFit/>
          </a:bodyPr>
          <a:lstStyle/>
          <a:p>
            <a:pPr algn="ctr"/>
            <a:r>
              <a:rPr lang="fr-FR" sz="800" b="1" dirty="0"/>
              <a:t>+</a:t>
            </a:r>
            <a:r>
              <a:rPr lang="fr-FR" sz="800" dirty="0"/>
              <a:t> Accompagner et faciliter </a:t>
            </a:r>
          </a:p>
        </p:txBody>
      </p:sp>
      <p:sp>
        <p:nvSpPr>
          <p:cNvPr id="128" name="ZoneTexte 127">
            <a:extLst>
              <a:ext uri="{FF2B5EF4-FFF2-40B4-BE49-F238E27FC236}">
                <a16:creationId xmlns:a16="http://schemas.microsoft.com/office/drawing/2014/main" id="{4607E22C-22F4-5D69-A603-9CD0DAC1F3F7}"/>
              </a:ext>
            </a:extLst>
          </p:cNvPr>
          <p:cNvSpPr txBox="1"/>
          <p:nvPr/>
        </p:nvSpPr>
        <p:spPr>
          <a:xfrm rot="18059736">
            <a:off x="6910187" y="2194058"/>
            <a:ext cx="1408931" cy="338554"/>
          </a:xfrm>
          <a:prstGeom prst="rect">
            <a:avLst/>
          </a:prstGeom>
          <a:noFill/>
        </p:spPr>
        <p:txBody>
          <a:bodyPr wrap="square" rtlCol="0">
            <a:spAutoFit/>
          </a:bodyPr>
          <a:lstStyle/>
          <a:p>
            <a:pPr algn="ctr"/>
            <a:r>
              <a:rPr lang="fr-FR" sz="800" b="1" dirty="0"/>
              <a:t>+</a:t>
            </a:r>
            <a:r>
              <a:rPr lang="fr-FR" sz="800" dirty="0"/>
              <a:t> Apprendre à distance en autonomie</a:t>
            </a:r>
          </a:p>
        </p:txBody>
      </p:sp>
      <p:sp>
        <p:nvSpPr>
          <p:cNvPr id="129" name="ZoneTexte 128">
            <a:extLst>
              <a:ext uri="{FF2B5EF4-FFF2-40B4-BE49-F238E27FC236}">
                <a16:creationId xmlns:a16="http://schemas.microsoft.com/office/drawing/2014/main" id="{60610A9E-E0FE-522D-F7FF-867060511672}"/>
              </a:ext>
            </a:extLst>
          </p:cNvPr>
          <p:cNvSpPr txBox="1"/>
          <p:nvPr/>
        </p:nvSpPr>
        <p:spPr>
          <a:xfrm>
            <a:off x="8832694" y="703150"/>
            <a:ext cx="914400" cy="369332"/>
          </a:xfrm>
          <a:prstGeom prst="rect">
            <a:avLst/>
          </a:prstGeom>
          <a:solidFill>
            <a:schemeClr val="bg1">
              <a:lumMod val="85000"/>
            </a:schemeClr>
          </a:solidFill>
        </p:spPr>
        <p:txBody>
          <a:bodyPr wrap="square" rtlCol="0">
            <a:spAutoFit/>
          </a:bodyPr>
          <a:lstStyle/>
          <a:p>
            <a:pPr algn="ctr"/>
            <a:r>
              <a:rPr lang="fr-FR" sz="900" b="1" dirty="0"/>
              <a:t>Approche pédagogique</a:t>
            </a:r>
          </a:p>
        </p:txBody>
      </p:sp>
      <p:sp>
        <p:nvSpPr>
          <p:cNvPr id="130" name="ZoneTexte 129">
            <a:extLst>
              <a:ext uri="{FF2B5EF4-FFF2-40B4-BE49-F238E27FC236}">
                <a16:creationId xmlns:a16="http://schemas.microsoft.com/office/drawing/2014/main" id="{504935BA-A11F-8546-1F62-9DCAB860FFD4}"/>
              </a:ext>
            </a:extLst>
          </p:cNvPr>
          <p:cNvSpPr txBox="1"/>
          <p:nvPr/>
        </p:nvSpPr>
        <p:spPr>
          <a:xfrm>
            <a:off x="8858198" y="5758932"/>
            <a:ext cx="914400" cy="369332"/>
          </a:xfrm>
          <a:prstGeom prst="rect">
            <a:avLst/>
          </a:prstGeom>
          <a:solidFill>
            <a:srgbClr val="C5E0B4"/>
          </a:solidFill>
        </p:spPr>
        <p:txBody>
          <a:bodyPr wrap="square" rtlCol="0">
            <a:spAutoFit/>
          </a:bodyPr>
          <a:lstStyle/>
          <a:p>
            <a:pPr algn="ctr"/>
            <a:r>
              <a:rPr lang="fr-FR" sz="900" b="1" dirty="0">
                <a:solidFill>
                  <a:schemeClr val="tx1"/>
                </a:solidFill>
              </a:rPr>
              <a:t>Assistance éducative</a:t>
            </a:r>
          </a:p>
        </p:txBody>
      </p:sp>
      <p:sp>
        <p:nvSpPr>
          <p:cNvPr id="131" name="ZoneTexte 130">
            <a:extLst>
              <a:ext uri="{FF2B5EF4-FFF2-40B4-BE49-F238E27FC236}">
                <a16:creationId xmlns:a16="http://schemas.microsoft.com/office/drawing/2014/main" id="{A3F7A925-13F1-F185-2782-D6E831C83B67}"/>
              </a:ext>
            </a:extLst>
          </p:cNvPr>
          <p:cNvSpPr txBox="1"/>
          <p:nvPr/>
        </p:nvSpPr>
        <p:spPr>
          <a:xfrm rot="18112762">
            <a:off x="6795829" y="1854444"/>
            <a:ext cx="745637" cy="369332"/>
          </a:xfrm>
          <a:prstGeom prst="rect">
            <a:avLst/>
          </a:prstGeom>
          <a:solidFill>
            <a:srgbClr val="FFC409"/>
          </a:solidFill>
        </p:spPr>
        <p:txBody>
          <a:bodyPr wrap="square" rtlCol="0">
            <a:spAutoFit/>
          </a:bodyPr>
          <a:lstStyle/>
          <a:p>
            <a:pPr algn="ctr"/>
            <a:r>
              <a:rPr lang="fr-FR" sz="900" b="1" dirty="0">
                <a:solidFill>
                  <a:schemeClr val="bg1"/>
                </a:solidFill>
              </a:rPr>
              <a:t>Mise en média</a:t>
            </a:r>
          </a:p>
        </p:txBody>
      </p:sp>
      <p:sp>
        <p:nvSpPr>
          <p:cNvPr id="132" name="ZoneTexte 131">
            <a:extLst>
              <a:ext uri="{FF2B5EF4-FFF2-40B4-BE49-F238E27FC236}">
                <a16:creationId xmlns:a16="http://schemas.microsoft.com/office/drawing/2014/main" id="{102D49E6-0A8E-0015-D557-FE48CAC3A905}"/>
              </a:ext>
            </a:extLst>
          </p:cNvPr>
          <p:cNvSpPr txBox="1"/>
          <p:nvPr/>
        </p:nvSpPr>
        <p:spPr>
          <a:xfrm rot="3671267">
            <a:off x="11054896" y="2116207"/>
            <a:ext cx="764882" cy="230832"/>
          </a:xfrm>
          <a:prstGeom prst="rect">
            <a:avLst/>
          </a:prstGeom>
          <a:solidFill>
            <a:srgbClr val="FF0000"/>
          </a:solidFill>
          <a:ln>
            <a:noFill/>
          </a:ln>
        </p:spPr>
        <p:txBody>
          <a:bodyPr wrap="square" rtlCol="0">
            <a:spAutoFit/>
          </a:bodyPr>
          <a:lstStyle/>
          <a:p>
            <a:pPr algn="ctr"/>
            <a:r>
              <a:rPr lang="fr-FR" sz="900" b="1" dirty="0">
                <a:solidFill>
                  <a:schemeClr val="bg1"/>
                </a:solidFill>
              </a:rPr>
              <a:t>Evaluation</a:t>
            </a:r>
          </a:p>
        </p:txBody>
      </p:sp>
      <p:sp>
        <p:nvSpPr>
          <p:cNvPr id="133" name="ZoneTexte 132">
            <a:extLst>
              <a:ext uri="{FF2B5EF4-FFF2-40B4-BE49-F238E27FC236}">
                <a16:creationId xmlns:a16="http://schemas.microsoft.com/office/drawing/2014/main" id="{C9A411F5-72E8-9DB0-C96F-8C4AB0D30C43}"/>
              </a:ext>
            </a:extLst>
          </p:cNvPr>
          <p:cNvSpPr txBox="1"/>
          <p:nvPr/>
        </p:nvSpPr>
        <p:spPr>
          <a:xfrm rot="18140860">
            <a:off x="9334448" y="3470394"/>
            <a:ext cx="914400" cy="338554"/>
          </a:xfrm>
          <a:prstGeom prst="rect">
            <a:avLst/>
          </a:prstGeom>
          <a:noFill/>
        </p:spPr>
        <p:txBody>
          <a:bodyPr wrap="square" rtlCol="0">
            <a:spAutoFit/>
          </a:bodyPr>
          <a:lstStyle/>
          <a:p>
            <a:pPr algn="ctr"/>
            <a:r>
              <a:rPr lang="fr-FR" sz="800" dirty="0"/>
              <a:t>Choix des  outils et perso</a:t>
            </a:r>
          </a:p>
        </p:txBody>
      </p:sp>
      <p:sp>
        <p:nvSpPr>
          <p:cNvPr id="134" name="ZoneTexte 133">
            <a:extLst>
              <a:ext uri="{FF2B5EF4-FFF2-40B4-BE49-F238E27FC236}">
                <a16:creationId xmlns:a16="http://schemas.microsoft.com/office/drawing/2014/main" id="{2DCC7376-0806-D878-EB4D-71865D76A7F4}"/>
              </a:ext>
            </a:extLst>
          </p:cNvPr>
          <p:cNvSpPr txBox="1"/>
          <p:nvPr/>
        </p:nvSpPr>
        <p:spPr>
          <a:xfrm rot="18063366">
            <a:off x="9635014" y="3672562"/>
            <a:ext cx="1071632" cy="461665"/>
          </a:xfrm>
          <a:prstGeom prst="rect">
            <a:avLst/>
          </a:prstGeom>
          <a:noFill/>
        </p:spPr>
        <p:txBody>
          <a:bodyPr wrap="square" rtlCol="0">
            <a:spAutoFit/>
          </a:bodyPr>
          <a:lstStyle/>
          <a:p>
            <a:pPr algn="ctr"/>
            <a:r>
              <a:rPr lang="fr-FR" sz="800" b="1" dirty="0"/>
              <a:t>+</a:t>
            </a:r>
            <a:r>
              <a:rPr lang="fr-FR" sz="800" dirty="0"/>
              <a:t> Choix  des activités / ressources et nbre</a:t>
            </a:r>
          </a:p>
        </p:txBody>
      </p:sp>
      <p:sp>
        <p:nvSpPr>
          <p:cNvPr id="135" name="ZoneTexte 134">
            <a:extLst>
              <a:ext uri="{FF2B5EF4-FFF2-40B4-BE49-F238E27FC236}">
                <a16:creationId xmlns:a16="http://schemas.microsoft.com/office/drawing/2014/main" id="{1FE3E1A3-5D7C-AA00-1034-AC70173F6169}"/>
              </a:ext>
            </a:extLst>
          </p:cNvPr>
          <p:cNvSpPr txBox="1"/>
          <p:nvPr/>
        </p:nvSpPr>
        <p:spPr>
          <a:xfrm rot="18131647">
            <a:off x="10425010" y="4306899"/>
            <a:ext cx="1165739" cy="215444"/>
          </a:xfrm>
          <a:prstGeom prst="rect">
            <a:avLst/>
          </a:prstGeom>
          <a:noFill/>
        </p:spPr>
        <p:txBody>
          <a:bodyPr wrap="square" rtlCol="0">
            <a:spAutoFit/>
          </a:bodyPr>
          <a:lstStyle/>
          <a:p>
            <a:pPr algn="ctr"/>
            <a:r>
              <a:rPr lang="fr-FR" sz="800" b="1" dirty="0"/>
              <a:t>+</a:t>
            </a:r>
            <a:r>
              <a:rPr lang="fr-FR" sz="800" dirty="0"/>
              <a:t> Choix de parcours</a:t>
            </a:r>
          </a:p>
        </p:txBody>
      </p:sp>
      <p:sp>
        <p:nvSpPr>
          <p:cNvPr id="136" name="ZoneTexte 135">
            <a:extLst>
              <a:ext uri="{FF2B5EF4-FFF2-40B4-BE49-F238E27FC236}">
                <a16:creationId xmlns:a16="http://schemas.microsoft.com/office/drawing/2014/main" id="{F29FEA84-2B89-921A-B383-7650B1B954C8}"/>
              </a:ext>
            </a:extLst>
          </p:cNvPr>
          <p:cNvSpPr txBox="1"/>
          <p:nvPr/>
        </p:nvSpPr>
        <p:spPr>
          <a:xfrm rot="18053840">
            <a:off x="11001451" y="4547509"/>
            <a:ext cx="806713" cy="230832"/>
          </a:xfrm>
          <a:prstGeom prst="rect">
            <a:avLst/>
          </a:prstGeom>
          <a:solidFill>
            <a:srgbClr val="FFFF00"/>
          </a:solidFill>
        </p:spPr>
        <p:txBody>
          <a:bodyPr wrap="square" rtlCol="0">
            <a:spAutoFit/>
          </a:bodyPr>
          <a:lstStyle/>
          <a:p>
            <a:pPr algn="ctr"/>
            <a:r>
              <a:rPr lang="fr-FR" sz="900" b="1" dirty="0"/>
              <a:t>Ouverture</a:t>
            </a:r>
          </a:p>
        </p:txBody>
      </p:sp>
      <p:sp>
        <p:nvSpPr>
          <p:cNvPr id="137" name="ZoneTexte 136">
            <a:extLst>
              <a:ext uri="{FF2B5EF4-FFF2-40B4-BE49-F238E27FC236}">
                <a16:creationId xmlns:a16="http://schemas.microsoft.com/office/drawing/2014/main" id="{7B3EC7B6-1E46-A36A-5230-8ADFA60C8C3E}"/>
              </a:ext>
            </a:extLst>
          </p:cNvPr>
          <p:cNvSpPr txBox="1"/>
          <p:nvPr/>
        </p:nvSpPr>
        <p:spPr>
          <a:xfrm rot="3645372">
            <a:off x="10170621" y="2404967"/>
            <a:ext cx="914400" cy="461665"/>
          </a:xfrm>
          <a:prstGeom prst="rect">
            <a:avLst/>
          </a:prstGeom>
          <a:noFill/>
        </p:spPr>
        <p:txBody>
          <a:bodyPr wrap="square" rtlCol="0">
            <a:spAutoFit/>
          </a:bodyPr>
          <a:lstStyle/>
          <a:p>
            <a:pPr algn="ctr"/>
            <a:r>
              <a:rPr lang="fr-FR" sz="800" b="1" dirty="0"/>
              <a:t>+</a:t>
            </a:r>
            <a:r>
              <a:rPr lang="fr-FR" sz="800" dirty="0"/>
              <a:t> Répartie en présence et distance</a:t>
            </a:r>
          </a:p>
        </p:txBody>
      </p:sp>
      <p:sp>
        <p:nvSpPr>
          <p:cNvPr id="138" name="ZoneTexte 137">
            <a:extLst>
              <a:ext uri="{FF2B5EF4-FFF2-40B4-BE49-F238E27FC236}">
                <a16:creationId xmlns:a16="http://schemas.microsoft.com/office/drawing/2014/main" id="{67028306-EE0E-9233-1A01-B3A13E80C86E}"/>
              </a:ext>
            </a:extLst>
          </p:cNvPr>
          <p:cNvSpPr txBox="1"/>
          <p:nvPr/>
        </p:nvSpPr>
        <p:spPr>
          <a:xfrm rot="3737147">
            <a:off x="10469304" y="2274126"/>
            <a:ext cx="1095072" cy="338554"/>
          </a:xfrm>
          <a:prstGeom prst="rect">
            <a:avLst/>
          </a:prstGeom>
          <a:noFill/>
        </p:spPr>
        <p:txBody>
          <a:bodyPr wrap="square" rtlCol="0">
            <a:spAutoFit/>
          </a:bodyPr>
          <a:lstStyle/>
          <a:p>
            <a:pPr algn="ctr"/>
            <a:r>
              <a:rPr lang="fr-FR" sz="800" b="1" dirty="0"/>
              <a:t>+</a:t>
            </a:r>
            <a:r>
              <a:rPr lang="fr-FR" sz="800" dirty="0"/>
              <a:t> Eval du dispositif </a:t>
            </a:r>
          </a:p>
          <a:p>
            <a:pPr algn="ctr"/>
            <a:r>
              <a:rPr lang="fr-FR" sz="800" dirty="0"/>
              <a:t>et enseignements</a:t>
            </a:r>
          </a:p>
        </p:txBody>
      </p:sp>
      <p:sp>
        <p:nvSpPr>
          <p:cNvPr id="139" name="Ellipse 138">
            <a:extLst>
              <a:ext uri="{FF2B5EF4-FFF2-40B4-BE49-F238E27FC236}">
                <a16:creationId xmlns:a16="http://schemas.microsoft.com/office/drawing/2014/main" id="{B5E27124-232B-1935-725C-66B114EC6796}"/>
              </a:ext>
            </a:extLst>
          </p:cNvPr>
          <p:cNvSpPr/>
          <p:nvPr/>
        </p:nvSpPr>
        <p:spPr>
          <a:xfrm>
            <a:off x="9215099" y="3281896"/>
            <a:ext cx="174596" cy="178580"/>
          </a:xfrm>
          <a:prstGeom prst="ellipse">
            <a:avLst/>
          </a:prstGeom>
          <a:solidFill>
            <a:srgbClr val="0070C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a:solidFill>
                  <a:schemeClr val="bg1"/>
                </a:solidFill>
                <a:effectLst>
                  <a:outerShdw blurRad="38100" dist="38100" dir="2700000" algn="tl">
                    <a:srgbClr val="000000">
                      <a:alpha val="43137"/>
                    </a:srgbClr>
                  </a:outerShdw>
                </a:effectLst>
              </a:rPr>
              <a:t>0</a:t>
            </a:r>
          </a:p>
        </p:txBody>
      </p:sp>
      <p:sp>
        <p:nvSpPr>
          <p:cNvPr id="140" name="Triangle isocèle 139">
            <a:extLst>
              <a:ext uri="{FF2B5EF4-FFF2-40B4-BE49-F238E27FC236}">
                <a16:creationId xmlns:a16="http://schemas.microsoft.com/office/drawing/2014/main" id="{FDAC9990-42AB-5D0D-1EE8-4FD9A191BBCA}"/>
              </a:ext>
            </a:extLst>
          </p:cNvPr>
          <p:cNvSpPr/>
          <p:nvPr/>
        </p:nvSpPr>
        <p:spPr>
          <a:xfrm rot="10800000">
            <a:off x="9217601" y="555182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Triangle isocèle 140">
            <a:extLst>
              <a:ext uri="{FF2B5EF4-FFF2-40B4-BE49-F238E27FC236}">
                <a16:creationId xmlns:a16="http://schemas.microsoft.com/office/drawing/2014/main" id="{49A43FB3-0791-6648-26D9-F9D909D1E79D}"/>
              </a:ext>
            </a:extLst>
          </p:cNvPr>
          <p:cNvSpPr/>
          <p:nvPr/>
        </p:nvSpPr>
        <p:spPr>
          <a:xfrm rot="14573467">
            <a:off x="7221056" y="4368513"/>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Triangle isocèle 141">
            <a:extLst>
              <a:ext uri="{FF2B5EF4-FFF2-40B4-BE49-F238E27FC236}">
                <a16:creationId xmlns:a16="http://schemas.microsoft.com/office/drawing/2014/main" id="{EDA6BE73-DC63-0B77-F938-9A12514B5883}"/>
              </a:ext>
            </a:extLst>
          </p:cNvPr>
          <p:cNvSpPr/>
          <p:nvPr/>
        </p:nvSpPr>
        <p:spPr>
          <a:xfrm>
            <a:off x="9213895" y="107373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Triangle isocèle 142">
            <a:extLst>
              <a:ext uri="{FF2B5EF4-FFF2-40B4-BE49-F238E27FC236}">
                <a16:creationId xmlns:a16="http://schemas.microsoft.com/office/drawing/2014/main" id="{43708A2F-0C6E-CCCC-BE26-A64A2869FDF4}"/>
              </a:ext>
            </a:extLst>
          </p:cNvPr>
          <p:cNvSpPr/>
          <p:nvPr/>
        </p:nvSpPr>
        <p:spPr>
          <a:xfrm rot="7427728">
            <a:off x="11123820" y="4435994"/>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4" name="Triangle isocèle 143">
            <a:extLst>
              <a:ext uri="{FF2B5EF4-FFF2-40B4-BE49-F238E27FC236}">
                <a16:creationId xmlns:a16="http://schemas.microsoft.com/office/drawing/2014/main" id="{B8CC0BA8-B65E-7CD0-4EF2-8A04F8B97EBF}"/>
              </a:ext>
            </a:extLst>
          </p:cNvPr>
          <p:cNvSpPr/>
          <p:nvPr/>
        </p:nvSpPr>
        <p:spPr>
          <a:xfrm rot="3582517">
            <a:off x="11161704" y="221066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ZoneTexte 144">
            <a:extLst>
              <a:ext uri="{FF2B5EF4-FFF2-40B4-BE49-F238E27FC236}">
                <a16:creationId xmlns:a16="http://schemas.microsoft.com/office/drawing/2014/main" id="{33E47943-51FB-B86D-C983-DABAC3AC5BC3}"/>
              </a:ext>
            </a:extLst>
          </p:cNvPr>
          <p:cNvSpPr txBox="1"/>
          <p:nvPr/>
        </p:nvSpPr>
        <p:spPr>
          <a:xfrm rot="3703301">
            <a:off x="6907829" y="4185785"/>
            <a:ext cx="1305291" cy="338554"/>
          </a:xfrm>
          <a:prstGeom prst="rect">
            <a:avLst/>
          </a:prstGeom>
          <a:noFill/>
        </p:spPr>
        <p:txBody>
          <a:bodyPr wrap="square" rtlCol="0">
            <a:spAutoFit/>
          </a:bodyPr>
          <a:lstStyle/>
          <a:p>
            <a:pPr algn="ctr"/>
            <a:r>
              <a:rPr lang="fr-FR" sz="800" b="1" dirty="0"/>
              <a:t>+</a:t>
            </a:r>
            <a:r>
              <a:rPr lang="fr-FR" sz="800" dirty="0"/>
              <a:t> un double continuum cohérent et adapté</a:t>
            </a:r>
          </a:p>
        </p:txBody>
      </p:sp>
      <p:sp>
        <p:nvSpPr>
          <p:cNvPr id="146" name="ZoneTexte 145">
            <a:extLst>
              <a:ext uri="{FF2B5EF4-FFF2-40B4-BE49-F238E27FC236}">
                <a16:creationId xmlns:a16="http://schemas.microsoft.com/office/drawing/2014/main" id="{EEDB6DB7-E7CA-0DF2-0AB0-708EDB08DCDE}"/>
              </a:ext>
            </a:extLst>
          </p:cNvPr>
          <p:cNvSpPr txBox="1"/>
          <p:nvPr/>
        </p:nvSpPr>
        <p:spPr>
          <a:xfrm rot="3637549">
            <a:off x="7884057" y="3724392"/>
            <a:ext cx="956386" cy="338554"/>
          </a:xfrm>
          <a:prstGeom prst="rect">
            <a:avLst/>
          </a:prstGeom>
          <a:noFill/>
        </p:spPr>
        <p:txBody>
          <a:bodyPr wrap="square" rtlCol="0">
            <a:spAutoFit/>
          </a:bodyPr>
          <a:lstStyle/>
          <a:p>
            <a:pPr algn="ctr"/>
            <a:r>
              <a:rPr lang="fr-FR" sz="800" dirty="0">
                <a:solidFill>
                  <a:schemeClr val="tx1"/>
                </a:solidFill>
              </a:rPr>
              <a:t> </a:t>
            </a:r>
            <a:r>
              <a:rPr lang="fr-FR" sz="800" b="1" dirty="0">
                <a:solidFill>
                  <a:schemeClr val="tx1"/>
                </a:solidFill>
              </a:rPr>
              <a:t>+</a:t>
            </a:r>
            <a:r>
              <a:rPr lang="fr-FR" sz="800" dirty="0">
                <a:solidFill>
                  <a:schemeClr val="tx1"/>
                </a:solidFill>
              </a:rPr>
              <a:t> MST et besoin</a:t>
            </a:r>
          </a:p>
        </p:txBody>
      </p:sp>
      <p:sp>
        <p:nvSpPr>
          <p:cNvPr id="147" name="Triangle isocèle 146">
            <a:extLst>
              <a:ext uri="{FF2B5EF4-FFF2-40B4-BE49-F238E27FC236}">
                <a16:creationId xmlns:a16="http://schemas.microsoft.com/office/drawing/2014/main" id="{0A5A914D-DBB3-406B-9F05-982EACBBB1F4}"/>
              </a:ext>
            </a:extLst>
          </p:cNvPr>
          <p:cNvSpPr/>
          <p:nvPr/>
        </p:nvSpPr>
        <p:spPr>
          <a:xfrm rot="18344736">
            <a:off x="7331479" y="2108520"/>
            <a:ext cx="147911" cy="20654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Ellipse 147">
            <a:extLst>
              <a:ext uri="{FF2B5EF4-FFF2-40B4-BE49-F238E27FC236}">
                <a16:creationId xmlns:a16="http://schemas.microsoft.com/office/drawing/2014/main" id="{D905F559-F963-BE7E-1AF2-3FE1B1319006}"/>
              </a:ext>
            </a:extLst>
          </p:cNvPr>
          <p:cNvSpPr/>
          <p:nvPr/>
        </p:nvSpPr>
        <p:spPr>
          <a:xfrm>
            <a:off x="8561586" y="2646478"/>
            <a:ext cx="1454581" cy="1454581"/>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9" name="Ellipse 148">
            <a:extLst>
              <a:ext uri="{FF2B5EF4-FFF2-40B4-BE49-F238E27FC236}">
                <a16:creationId xmlns:a16="http://schemas.microsoft.com/office/drawing/2014/main" id="{EE9E5A29-DAE9-DADE-F705-E91319B56F70}"/>
              </a:ext>
            </a:extLst>
          </p:cNvPr>
          <p:cNvSpPr/>
          <p:nvPr/>
        </p:nvSpPr>
        <p:spPr>
          <a:xfrm>
            <a:off x="8010684" y="2117190"/>
            <a:ext cx="2547993" cy="2547993"/>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0" name="Ellipse 149">
            <a:extLst>
              <a:ext uri="{FF2B5EF4-FFF2-40B4-BE49-F238E27FC236}">
                <a16:creationId xmlns:a16="http://schemas.microsoft.com/office/drawing/2014/main" id="{3D34FFD4-886A-DE42-2562-564FEFD4608D}"/>
              </a:ext>
            </a:extLst>
          </p:cNvPr>
          <p:cNvSpPr/>
          <p:nvPr/>
        </p:nvSpPr>
        <p:spPr>
          <a:xfrm>
            <a:off x="7559755" y="1655418"/>
            <a:ext cx="3468142" cy="3468142"/>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1" name="ZoneTexte 150">
            <a:extLst>
              <a:ext uri="{FF2B5EF4-FFF2-40B4-BE49-F238E27FC236}">
                <a16:creationId xmlns:a16="http://schemas.microsoft.com/office/drawing/2014/main" id="{CA033ACB-A608-9E70-B76C-784452A8BA50}"/>
              </a:ext>
            </a:extLst>
          </p:cNvPr>
          <p:cNvSpPr txBox="1"/>
          <p:nvPr/>
        </p:nvSpPr>
        <p:spPr>
          <a:xfrm>
            <a:off x="8491936" y="327303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2" name="ZoneTexte 151">
            <a:extLst>
              <a:ext uri="{FF2B5EF4-FFF2-40B4-BE49-F238E27FC236}">
                <a16:creationId xmlns:a16="http://schemas.microsoft.com/office/drawing/2014/main" id="{10A6735C-0456-A032-4B9F-B2D288CA4810}"/>
              </a:ext>
            </a:extLst>
          </p:cNvPr>
          <p:cNvSpPr txBox="1"/>
          <p:nvPr/>
        </p:nvSpPr>
        <p:spPr>
          <a:xfrm>
            <a:off x="9858022" y="325518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53" name="ZoneTexte 152">
            <a:extLst>
              <a:ext uri="{FF2B5EF4-FFF2-40B4-BE49-F238E27FC236}">
                <a16:creationId xmlns:a16="http://schemas.microsoft.com/office/drawing/2014/main" id="{EE221EC2-D2EB-F0E5-DE35-8B7144D7D6A7}"/>
              </a:ext>
            </a:extLst>
          </p:cNvPr>
          <p:cNvSpPr txBox="1"/>
          <p:nvPr/>
        </p:nvSpPr>
        <p:spPr>
          <a:xfrm>
            <a:off x="7944633" y="3246618"/>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4" name="ZoneTexte 153">
            <a:extLst>
              <a:ext uri="{FF2B5EF4-FFF2-40B4-BE49-F238E27FC236}">
                <a16:creationId xmlns:a16="http://schemas.microsoft.com/office/drawing/2014/main" id="{556886E4-D371-5A01-246B-0D0A280FF747}"/>
              </a:ext>
            </a:extLst>
          </p:cNvPr>
          <p:cNvSpPr txBox="1"/>
          <p:nvPr/>
        </p:nvSpPr>
        <p:spPr>
          <a:xfrm>
            <a:off x="7478702"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5" name="ZoneTexte 154">
            <a:extLst>
              <a:ext uri="{FF2B5EF4-FFF2-40B4-BE49-F238E27FC236}">
                <a16:creationId xmlns:a16="http://schemas.microsoft.com/office/drawing/2014/main" id="{E9245011-4066-5680-7D63-FA226FCBE375}"/>
              </a:ext>
            </a:extLst>
          </p:cNvPr>
          <p:cNvSpPr txBox="1"/>
          <p:nvPr/>
        </p:nvSpPr>
        <p:spPr>
          <a:xfrm>
            <a:off x="10428799" y="32487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56" name="ZoneTexte 155">
            <a:extLst>
              <a:ext uri="{FF2B5EF4-FFF2-40B4-BE49-F238E27FC236}">
                <a16:creationId xmlns:a16="http://schemas.microsoft.com/office/drawing/2014/main" id="{F966605F-039F-49D4-A46B-433A9890076B}"/>
              </a:ext>
            </a:extLst>
          </p:cNvPr>
          <p:cNvSpPr txBox="1"/>
          <p:nvPr/>
        </p:nvSpPr>
        <p:spPr>
          <a:xfrm>
            <a:off x="10862863"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57" name="ZoneTexte 156">
            <a:extLst>
              <a:ext uri="{FF2B5EF4-FFF2-40B4-BE49-F238E27FC236}">
                <a16:creationId xmlns:a16="http://schemas.microsoft.com/office/drawing/2014/main" id="{DF3EE42A-E2A0-0B51-E888-B6746E194864}"/>
              </a:ext>
            </a:extLst>
          </p:cNvPr>
          <p:cNvSpPr txBox="1"/>
          <p:nvPr/>
        </p:nvSpPr>
        <p:spPr>
          <a:xfrm>
            <a:off x="8856227" y="2693301"/>
            <a:ext cx="914400" cy="215444"/>
          </a:xfrm>
          <a:prstGeom prst="rect">
            <a:avLst/>
          </a:prstGeom>
          <a:noFill/>
        </p:spPr>
        <p:txBody>
          <a:bodyPr wrap="square" rtlCol="0">
            <a:spAutoFit/>
          </a:bodyPr>
          <a:lstStyle/>
          <a:p>
            <a:pPr algn="ctr"/>
            <a:r>
              <a:rPr lang="fr-FR" sz="800" dirty="0"/>
              <a:t>Transmissive</a:t>
            </a:r>
          </a:p>
        </p:txBody>
      </p:sp>
      <p:sp>
        <p:nvSpPr>
          <p:cNvPr id="158" name="ZoneTexte 157">
            <a:extLst>
              <a:ext uri="{FF2B5EF4-FFF2-40B4-BE49-F238E27FC236}">
                <a16:creationId xmlns:a16="http://schemas.microsoft.com/office/drawing/2014/main" id="{8E69F959-F13C-4805-7EF8-41A4387DF3D1}"/>
              </a:ext>
            </a:extLst>
          </p:cNvPr>
          <p:cNvSpPr txBox="1"/>
          <p:nvPr/>
        </p:nvSpPr>
        <p:spPr>
          <a:xfrm rot="18157365">
            <a:off x="8349675" y="2891472"/>
            <a:ext cx="850430" cy="338554"/>
          </a:xfrm>
          <a:prstGeom prst="rect">
            <a:avLst/>
          </a:prstGeom>
          <a:noFill/>
        </p:spPr>
        <p:txBody>
          <a:bodyPr wrap="square" rtlCol="0">
            <a:spAutoFit/>
          </a:bodyPr>
          <a:lstStyle/>
          <a:p>
            <a:pPr algn="ctr"/>
            <a:r>
              <a:rPr lang="fr-FR" sz="800" dirty="0"/>
              <a:t>Stocker / dématérialiser</a:t>
            </a:r>
            <a:endParaRPr lang="fr-FR" sz="900" dirty="0"/>
          </a:p>
        </p:txBody>
      </p:sp>
      <p:sp>
        <p:nvSpPr>
          <p:cNvPr id="159" name="ZoneTexte 158">
            <a:extLst>
              <a:ext uri="{FF2B5EF4-FFF2-40B4-BE49-F238E27FC236}">
                <a16:creationId xmlns:a16="http://schemas.microsoft.com/office/drawing/2014/main" id="{1C2F24CE-6B7F-7AC4-0442-474E39F051FE}"/>
              </a:ext>
            </a:extLst>
          </p:cNvPr>
          <p:cNvSpPr txBox="1"/>
          <p:nvPr/>
        </p:nvSpPr>
        <p:spPr>
          <a:xfrm>
            <a:off x="6945507" y="324185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0" name="ZoneTexte 159">
            <a:extLst>
              <a:ext uri="{FF2B5EF4-FFF2-40B4-BE49-F238E27FC236}">
                <a16:creationId xmlns:a16="http://schemas.microsoft.com/office/drawing/2014/main" id="{E0036BEF-5FA5-4FEE-0539-2550ED795C67}"/>
              </a:ext>
            </a:extLst>
          </p:cNvPr>
          <p:cNvSpPr txBox="1"/>
          <p:nvPr/>
        </p:nvSpPr>
        <p:spPr>
          <a:xfrm>
            <a:off x="11373058" y="3241831"/>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61" name="ZoneTexte 160">
            <a:extLst>
              <a:ext uri="{FF2B5EF4-FFF2-40B4-BE49-F238E27FC236}">
                <a16:creationId xmlns:a16="http://schemas.microsoft.com/office/drawing/2014/main" id="{897A2FA2-068A-3555-67EA-411FC32744AB}"/>
              </a:ext>
            </a:extLst>
          </p:cNvPr>
          <p:cNvSpPr txBox="1"/>
          <p:nvPr/>
        </p:nvSpPr>
        <p:spPr>
          <a:xfrm>
            <a:off x="8817817" y="3727391"/>
            <a:ext cx="914400" cy="338554"/>
          </a:xfrm>
          <a:prstGeom prst="rect">
            <a:avLst/>
          </a:prstGeom>
          <a:noFill/>
        </p:spPr>
        <p:txBody>
          <a:bodyPr wrap="square" rtlCol="0">
            <a:spAutoFit/>
          </a:bodyPr>
          <a:lstStyle/>
          <a:p>
            <a:pPr algn="ctr"/>
            <a:r>
              <a:rPr lang="fr-FR" sz="800" dirty="0"/>
              <a:t>Assistance par présentation</a:t>
            </a:r>
          </a:p>
        </p:txBody>
      </p:sp>
      <p:sp>
        <p:nvSpPr>
          <p:cNvPr id="162" name="ZoneTexte 161">
            <a:extLst>
              <a:ext uri="{FF2B5EF4-FFF2-40B4-BE49-F238E27FC236}">
                <a16:creationId xmlns:a16="http://schemas.microsoft.com/office/drawing/2014/main" id="{1C744C07-2A57-F598-1905-9E6D3BED968B}"/>
              </a:ext>
            </a:extLst>
          </p:cNvPr>
          <p:cNvSpPr txBox="1"/>
          <p:nvPr/>
        </p:nvSpPr>
        <p:spPr>
          <a:xfrm rot="3715858">
            <a:off x="9452625" y="2906894"/>
            <a:ext cx="785631" cy="338554"/>
          </a:xfrm>
          <a:prstGeom prst="rect">
            <a:avLst/>
          </a:prstGeom>
          <a:noFill/>
        </p:spPr>
        <p:txBody>
          <a:bodyPr wrap="square" rtlCol="0">
            <a:spAutoFit/>
          </a:bodyPr>
          <a:lstStyle/>
          <a:p>
            <a:pPr algn="ctr"/>
            <a:r>
              <a:rPr lang="fr-FR" sz="800" dirty="0"/>
              <a:t>Certificative &amp; sommative</a:t>
            </a:r>
          </a:p>
        </p:txBody>
      </p:sp>
      <p:sp>
        <p:nvSpPr>
          <p:cNvPr id="163" name="ZoneTexte 162">
            <a:extLst>
              <a:ext uri="{FF2B5EF4-FFF2-40B4-BE49-F238E27FC236}">
                <a16:creationId xmlns:a16="http://schemas.microsoft.com/office/drawing/2014/main" id="{E7FCA70F-EC0F-00CE-9C65-8C766E6A7746}"/>
              </a:ext>
            </a:extLst>
          </p:cNvPr>
          <p:cNvSpPr txBox="1"/>
          <p:nvPr/>
        </p:nvSpPr>
        <p:spPr>
          <a:xfrm rot="3630084">
            <a:off x="8341625" y="3492308"/>
            <a:ext cx="914400" cy="338554"/>
          </a:xfrm>
          <a:prstGeom prst="rect">
            <a:avLst/>
          </a:prstGeom>
          <a:noFill/>
        </p:spPr>
        <p:txBody>
          <a:bodyPr wrap="square" rtlCol="0">
            <a:spAutoFit/>
          </a:bodyPr>
          <a:lstStyle/>
          <a:p>
            <a:pPr algn="ctr"/>
            <a:r>
              <a:rPr lang="fr-FR" sz="800" dirty="0"/>
              <a:t> Simple</a:t>
            </a:r>
            <a:br>
              <a:rPr lang="fr-FR" sz="800" dirty="0"/>
            </a:br>
            <a:r>
              <a:rPr lang="fr-FR" sz="800" dirty="0"/>
              <a:t>Juxtaposition</a:t>
            </a:r>
          </a:p>
        </p:txBody>
      </p:sp>
      <p:sp>
        <p:nvSpPr>
          <p:cNvPr id="164" name="ZoneTexte 163">
            <a:extLst>
              <a:ext uri="{FF2B5EF4-FFF2-40B4-BE49-F238E27FC236}">
                <a16:creationId xmlns:a16="http://schemas.microsoft.com/office/drawing/2014/main" id="{B764D06C-F541-5BBE-4217-5BCB2078D463}"/>
              </a:ext>
            </a:extLst>
          </p:cNvPr>
          <p:cNvSpPr txBox="1"/>
          <p:nvPr/>
        </p:nvSpPr>
        <p:spPr>
          <a:xfrm>
            <a:off x="8831446" y="2283131"/>
            <a:ext cx="914400" cy="215444"/>
          </a:xfrm>
          <a:prstGeom prst="rect">
            <a:avLst/>
          </a:prstGeom>
          <a:noFill/>
        </p:spPr>
        <p:txBody>
          <a:bodyPr wrap="square" rtlCol="0">
            <a:spAutoFit/>
          </a:bodyPr>
          <a:lstStyle/>
          <a:p>
            <a:pPr algn="ctr"/>
            <a:r>
              <a:rPr lang="fr-FR" sz="800" dirty="0"/>
              <a:t>Individualiste</a:t>
            </a:r>
          </a:p>
        </p:txBody>
      </p:sp>
      <p:sp>
        <p:nvSpPr>
          <p:cNvPr id="165" name="ZoneTexte 164">
            <a:extLst>
              <a:ext uri="{FF2B5EF4-FFF2-40B4-BE49-F238E27FC236}">
                <a16:creationId xmlns:a16="http://schemas.microsoft.com/office/drawing/2014/main" id="{FF117895-A783-07CA-14A4-7AC658121716}"/>
              </a:ext>
            </a:extLst>
          </p:cNvPr>
          <p:cNvSpPr txBox="1"/>
          <p:nvPr/>
        </p:nvSpPr>
        <p:spPr>
          <a:xfrm>
            <a:off x="8823719" y="1359612"/>
            <a:ext cx="914400" cy="215444"/>
          </a:xfrm>
          <a:prstGeom prst="rect">
            <a:avLst/>
          </a:prstGeom>
          <a:noFill/>
        </p:spPr>
        <p:txBody>
          <a:bodyPr wrap="square" rtlCol="0">
            <a:spAutoFit/>
          </a:bodyPr>
          <a:lstStyle/>
          <a:p>
            <a:pPr algn="ctr"/>
            <a:r>
              <a:rPr lang="fr-FR" sz="800" dirty="0"/>
              <a:t>Mixte</a:t>
            </a:r>
          </a:p>
        </p:txBody>
      </p:sp>
      <p:sp>
        <p:nvSpPr>
          <p:cNvPr id="166" name="ZoneTexte 165">
            <a:extLst>
              <a:ext uri="{FF2B5EF4-FFF2-40B4-BE49-F238E27FC236}">
                <a16:creationId xmlns:a16="http://schemas.microsoft.com/office/drawing/2014/main" id="{9686AEBD-F3D3-A2DD-28BD-2B06B3FBB31F}"/>
              </a:ext>
            </a:extLst>
          </p:cNvPr>
          <p:cNvSpPr txBox="1"/>
          <p:nvPr/>
        </p:nvSpPr>
        <p:spPr>
          <a:xfrm rot="18131647">
            <a:off x="10000361" y="4013372"/>
            <a:ext cx="1264473" cy="338554"/>
          </a:xfrm>
          <a:prstGeom prst="rect">
            <a:avLst/>
          </a:prstGeom>
          <a:noFill/>
        </p:spPr>
        <p:txBody>
          <a:bodyPr wrap="square" rtlCol="0">
            <a:spAutoFit/>
          </a:bodyPr>
          <a:lstStyle/>
          <a:p>
            <a:pPr algn="ctr"/>
            <a:r>
              <a:rPr lang="fr-FR" sz="800" b="1" dirty="0"/>
              <a:t>+</a:t>
            </a:r>
            <a:r>
              <a:rPr lang="fr-FR" sz="800" dirty="0"/>
              <a:t> Choix des modalités pour suivre le cours</a:t>
            </a:r>
          </a:p>
        </p:txBody>
      </p:sp>
      <p:sp>
        <p:nvSpPr>
          <p:cNvPr id="167" name="Ellipse 166">
            <a:extLst>
              <a:ext uri="{FF2B5EF4-FFF2-40B4-BE49-F238E27FC236}">
                <a16:creationId xmlns:a16="http://schemas.microsoft.com/office/drawing/2014/main" id="{1DB7CC57-FBFB-1922-399E-C40729D92247}"/>
              </a:ext>
            </a:extLst>
          </p:cNvPr>
          <p:cNvSpPr/>
          <p:nvPr/>
        </p:nvSpPr>
        <p:spPr>
          <a:xfrm>
            <a:off x="9262610" y="196524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8" name="Ellipse 167">
            <a:extLst>
              <a:ext uri="{FF2B5EF4-FFF2-40B4-BE49-F238E27FC236}">
                <a16:creationId xmlns:a16="http://schemas.microsoft.com/office/drawing/2014/main" id="{7C7C32AA-67AB-E1C1-B6E0-637575D622DA}"/>
              </a:ext>
            </a:extLst>
          </p:cNvPr>
          <p:cNvSpPr/>
          <p:nvPr/>
        </p:nvSpPr>
        <p:spPr>
          <a:xfrm>
            <a:off x="9262610" y="24668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Ellipse 168">
            <a:extLst>
              <a:ext uri="{FF2B5EF4-FFF2-40B4-BE49-F238E27FC236}">
                <a16:creationId xmlns:a16="http://schemas.microsoft.com/office/drawing/2014/main" id="{2C6D8AC4-189C-9A2A-3047-F03293C1E8F1}"/>
              </a:ext>
            </a:extLst>
          </p:cNvPr>
          <p:cNvSpPr/>
          <p:nvPr/>
        </p:nvSpPr>
        <p:spPr>
          <a:xfrm>
            <a:off x="9249225" y="289965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0" name="Ellipse 169">
            <a:extLst>
              <a:ext uri="{FF2B5EF4-FFF2-40B4-BE49-F238E27FC236}">
                <a16:creationId xmlns:a16="http://schemas.microsoft.com/office/drawing/2014/main" id="{E6F2415A-634D-1318-FF36-E2214DF6F250}"/>
              </a:ext>
            </a:extLst>
          </p:cNvPr>
          <p:cNvSpPr/>
          <p:nvPr/>
        </p:nvSpPr>
        <p:spPr>
          <a:xfrm>
            <a:off x="9262610" y="153661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Ellipse 170">
            <a:extLst>
              <a:ext uri="{FF2B5EF4-FFF2-40B4-BE49-F238E27FC236}">
                <a16:creationId xmlns:a16="http://schemas.microsoft.com/office/drawing/2014/main" id="{94C30397-ACE1-F43B-9A43-72C4D126854D}"/>
              </a:ext>
            </a:extLst>
          </p:cNvPr>
          <p:cNvSpPr/>
          <p:nvPr/>
        </p:nvSpPr>
        <p:spPr>
          <a:xfrm>
            <a:off x="9265418" y="37310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2" name="Ellipse 171">
            <a:extLst>
              <a:ext uri="{FF2B5EF4-FFF2-40B4-BE49-F238E27FC236}">
                <a16:creationId xmlns:a16="http://schemas.microsoft.com/office/drawing/2014/main" id="{057C9DF9-D9E1-5914-39D4-A4FDFAD3286A}"/>
              </a:ext>
            </a:extLst>
          </p:cNvPr>
          <p:cNvSpPr/>
          <p:nvPr/>
        </p:nvSpPr>
        <p:spPr>
          <a:xfrm>
            <a:off x="9262610" y="41972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3" name="Ellipse 172">
            <a:extLst>
              <a:ext uri="{FF2B5EF4-FFF2-40B4-BE49-F238E27FC236}">
                <a16:creationId xmlns:a16="http://schemas.microsoft.com/office/drawing/2014/main" id="{96CA05E4-47E6-711E-6A3A-716A14F762E3}"/>
              </a:ext>
            </a:extLst>
          </p:cNvPr>
          <p:cNvSpPr/>
          <p:nvPr/>
        </p:nvSpPr>
        <p:spPr>
          <a:xfrm>
            <a:off x="9259435" y="51878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4" name="Ellipse 173">
            <a:extLst>
              <a:ext uri="{FF2B5EF4-FFF2-40B4-BE49-F238E27FC236}">
                <a16:creationId xmlns:a16="http://schemas.microsoft.com/office/drawing/2014/main" id="{2AF0AF50-8B76-6752-3279-95CEB131E3DE}"/>
              </a:ext>
            </a:extLst>
          </p:cNvPr>
          <p:cNvSpPr/>
          <p:nvPr/>
        </p:nvSpPr>
        <p:spPr>
          <a:xfrm>
            <a:off x="9256260" y="47147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5" name="Ellipse 174">
            <a:extLst>
              <a:ext uri="{FF2B5EF4-FFF2-40B4-BE49-F238E27FC236}">
                <a16:creationId xmlns:a16="http://schemas.microsoft.com/office/drawing/2014/main" id="{3386EAD5-1FFF-62ED-0A79-FE91A7385256}"/>
              </a:ext>
            </a:extLst>
          </p:cNvPr>
          <p:cNvSpPr/>
          <p:nvPr/>
        </p:nvSpPr>
        <p:spPr>
          <a:xfrm>
            <a:off x="9701839" y="312516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6" name="Ellipse 175">
            <a:extLst>
              <a:ext uri="{FF2B5EF4-FFF2-40B4-BE49-F238E27FC236}">
                <a16:creationId xmlns:a16="http://schemas.microsoft.com/office/drawing/2014/main" id="{B54A77A1-1670-2E8B-D888-AABBA5FC52F7}"/>
              </a:ext>
            </a:extLst>
          </p:cNvPr>
          <p:cNvSpPr/>
          <p:nvPr/>
        </p:nvSpPr>
        <p:spPr>
          <a:xfrm>
            <a:off x="10029111" y="293573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7" name="Ellipse 176">
            <a:extLst>
              <a:ext uri="{FF2B5EF4-FFF2-40B4-BE49-F238E27FC236}">
                <a16:creationId xmlns:a16="http://schemas.microsoft.com/office/drawing/2014/main" id="{FBE0FBEB-1D6A-CFBF-5A56-6FAC4D706C0B}"/>
              </a:ext>
            </a:extLst>
          </p:cNvPr>
          <p:cNvSpPr/>
          <p:nvPr/>
        </p:nvSpPr>
        <p:spPr>
          <a:xfrm>
            <a:off x="10476751" y="269633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8" name="Ellipse 177">
            <a:extLst>
              <a:ext uri="{FF2B5EF4-FFF2-40B4-BE49-F238E27FC236}">
                <a16:creationId xmlns:a16="http://schemas.microsoft.com/office/drawing/2014/main" id="{5FB5633C-24B1-8970-7B6B-5370C6347FD0}"/>
              </a:ext>
            </a:extLst>
          </p:cNvPr>
          <p:cNvSpPr/>
          <p:nvPr/>
        </p:nvSpPr>
        <p:spPr>
          <a:xfrm>
            <a:off x="10850704" y="248975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9" name="Ellipse 178">
            <a:extLst>
              <a:ext uri="{FF2B5EF4-FFF2-40B4-BE49-F238E27FC236}">
                <a16:creationId xmlns:a16="http://schemas.microsoft.com/office/drawing/2014/main" id="{F321C4D1-A409-07BC-6CA7-5FA9BD66BB29}"/>
              </a:ext>
            </a:extLst>
          </p:cNvPr>
          <p:cNvSpPr/>
          <p:nvPr/>
        </p:nvSpPr>
        <p:spPr>
          <a:xfrm>
            <a:off x="9627477" y="356104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0" name="Ellipse 179">
            <a:extLst>
              <a:ext uri="{FF2B5EF4-FFF2-40B4-BE49-F238E27FC236}">
                <a16:creationId xmlns:a16="http://schemas.microsoft.com/office/drawing/2014/main" id="{C308DB84-B6E5-5EFD-F07C-A07A05B718B1}"/>
              </a:ext>
            </a:extLst>
          </p:cNvPr>
          <p:cNvSpPr/>
          <p:nvPr/>
        </p:nvSpPr>
        <p:spPr>
          <a:xfrm>
            <a:off x="10443886" y="405534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1" name="Ellipse 180">
            <a:extLst>
              <a:ext uri="{FF2B5EF4-FFF2-40B4-BE49-F238E27FC236}">
                <a16:creationId xmlns:a16="http://schemas.microsoft.com/office/drawing/2014/main" id="{3935F6DC-B87C-15A8-605D-516DAB77CEBD}"/>
              </a:ext>
            </a:extLst>
          </p:cNvPr>
          <p:cNvSpPr/>
          <p:nvPr/>
        </p:nvSpPr>
        <p:spPr>
          <a:xfrm>
            <a:off x="9999016" y="378931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2" name="Ellipse 181">
            <a:extLst>
              <a:ext uri="{FF2B5EF4-FFF2-40B4-BE49-F238E27FC236}">
                <a16:creationId xmlns:a16="http://schemas.microsoft.com/office/drawing/2014/main" id="{96BD91D9-6738-AA5B-A5B6-F7C912234E92}"/>
              </a:ext>
            </a:extLst>
          </p:cNvPr>
          <p:cNvSpPr/>
          <p:nvPr/>
        </p:nvSpPr>
        <p:spPr>
          <a:xfrm>
            <a:off x="10854969" y="430697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3" name="Ellipse 182">
            <a:extLst>
              <a:ext uri="{FF2B5EF4-FFF2-40B4-BE49-F238E27FC236}">
                <a16:creationId xmlns:a16="http://schemas.microsoft.com/office/drawing/2014/main" id="{C62DC951-2835-71CB-F431-41877B77B0CB}"/>
              </a:ext>
            </a:extLst>
          </p:cNvPr>
          <p:cNvSpPr/>
          <p:nvPr/>
        </p:nvSpPr>
        <p:spPr>
          <a:xfrm>
            <a:off x="8911323" y="355280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Ellipse 183">
            <a:extLst>
              <a:ext uri="{FF2B5EF4-FFF2-40B4-BE49-F238E27FC236}">
                <a16:creationId xmlns:a16="http://schemas.microsoft.com/office/drawing/2014/main" id="{F7F823EE-BD03-98A2-1F93-3E9A086B731C}"/>
              </a:ext>
            </a:extLst>
          </p:cNvPr>
          <p:cNvSpPr/>
          <p:nvPr/>
        </p:nvSpPr>
        <p:spPr>
          <a:xfrm>
            <a:off x="8548930" y="37473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 name="Ellipse 184">
            <a:extLst>
              <a:ext uri="{FF2B5EF4-FFF2-40B4-BE49-F238E27FC236}">
                <a16:creationId xmlns:a16="http://schemas.microsoft.com/office/drawing/2014/main" id="{554F86FE-0809-0A58-1C74-86D42F33768F}"/>
              </a:ext>
            </a:extLst>
          </p:cNvPr>
          <p:cNvSpPr/>
          <p:nvPr/>
        </p:nvSpPr>
        <p:spPr>
          <a:xfrm>
            <a:off x="8094838" y="400227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Ellipse 185">
            <a:extLst>
              <a:ext uri="{FF2B5EF4-FFF2-40B4-BE49-F238E27FC236}">
                <a16:creationId xmlns:a16="http://schemas.microsoft.com/office/drawing/2014/main" id="{DE995EDE-0692-1F8D-3649-44FC2863490D}"/>
              </a:ext>
            </a:extLst>
          </p:cNvPr>
          <p:cNvSpPr/>
          <p:nvPr/>
        </p:nvSpPr>
        <p:spPr>
          <a:xfrm>
            <a:off x="7662319" y="423468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7" name="Ellipse 186">
            <a:extLst>
              <a:ext uri="{FF2B5EF4-FFF2-40B4-BE49-F238E27FC236}">
                <a16:creationId xmlns:a16="http://schemas.microsoft.com/office/drawing/2014/main" id="{0347974C-5819-60E7-5344-FB3BFA601BA9}"/>
              </a:ext>
            </a:extLst>
          </p:cNvPr>
          <p:cNvSpPr/>
          <p:nvPr/>
        </p:nvSpPr>
        <p:spPr>
          <a:xfrm>
            <a:off x="8877387" y="309966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8" name="Ellipse 187">
            <a:extLst>
              <a:ext uri="{FF2B5EF4-FFF2-40B4-BE49-F238E27FC236}">
                <a16:creationId xmlns:a16="http://schemas.microsoft.com/office/drawing/2014/main" id="{B77AE829-4440-ABFC-A239-CC4B0619B19A}"/>
              </a:ext>
            </a:extLst>
          </p:cNvPr>
          <p:cNvSpPr/>
          <p:nvPr/>
        </p:nvSpPr>
        <p:spPr>
          <a:xfrm>
            <a:off x="8538204" y="289504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9" name="Ellipse 188">
            <a:extLst>
              <a:ext uri="{FF2B5EF4-FFF2-40B4-BE49-F238E27FC236}">
                <a16:creationId xmlns:a16="http://schemas.microsoft.com/office/drawing/2014/main" id="{5D25BA88-35BE-623D-4A0E-E7FE126BA337}"/>
              </a:ext>
            </a:extLst>
          </p:cNvPr>
          <p:cNvSpPr/>
          <p:nvPr/>
        </p:nvSpPr>
        <p:spPr>
          <a:xfrm>
            <a:off x="8136783" y="26475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0" name="Ellipse 189">
            <a:extLst>
              <a:ext uri="{FF2B5EF4-FFF2-40B4-BE49-F238E27FC236}">
                <a16:creationId xmlns:a16="http://schemas.microsoft.com/office/drawing/2014/main" id="{79889FF6-6175-F14B-E48C-EFD4E2CBDC4F}"/>
              </a:ext>
            </a:extLst>
          </p:cNvPr>
          <p:cNvSpPr/>
          <p:nvPr/>
        </p:nvSpPr>
        <p:spPr>
          <a:xfrm>
            <a:off x="7739275" y="240702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1" name="ZoneTexte 190">
            <a:extLst>
              <a:ext uri="{FF2B5EF4-FFF2-40B4-BE49-F238E27FC236}">
                <a16:creationId xmlns:a16="http://schemas.microsoft.com/office/drawing/2014/main" id="{B5B9FDAE-7E1B-18EE-E65B-15E72C5BD372}"/>
              </a:ext>
            </a:extLst>
          </p:cNvPr>
          <p:cNvSpPr txBox="1"/>
          <p:nvPr/>
        </p:nvSpPr>
        <p:spPr>
          <a:xfrm>
            <a:off x="9206477" y="2588174"/>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2" name="ZoneTexte 191">
            <a:extLst>
              <a:ext uri="{FF2B5EF4-FFF2-40B4-BE49-F238E27FC236}">
                <a16:creationId xmlns:a16="http://schemas.microsoft.com/office/drawing/2014/main" id="{CF7C8B64-7033-E630-B0C7-E1CCE5E9491B}"/>
              </a:ext>
            </a:extLst>
          </p:cNvPr>
          <p:cNvSpPr txBox="1"/>
          <p:nvPr/>
        </p:nvSpPr>
        <p:spPr>
          <a:xfrm>
            <a:off x="9206477" y="20787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3" name="ZoneTexte 192">
            <a:extLst>
              <a:ext uri="{FF2B5EF4-FFF2-40B4-BE49-F238E27FC236}">
                <a16:creationId xmlns:a16="http://schemas.microsoft.com/office/drawing/2014/main" id="{C5583F0B-F0EF-D873-82B6-3D4BD99D2B98}"/>
              </a:ext>
            </a:extLst>
          </p:cNvPr>
          <p:cNvSpPr txBox="1"/>
          <p:nvPr/>
        </p:nvSpPr>
        <p:spPr>
          <a:xfrm>
            <a:off x="9206477" y="161201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4" name="ZoneTexte 193">
            <a:extLst>
              <a:ext uri="{FF2B5EF4-FFF2-40B4-BE49-F238E27FC236}">
                <a16:creationId xmlns:a16="http://schemas.microsoft.com/office/drawing/2014/main" id="{34DB4E4A-EDA9-9DE5-68B6-FACC35913A5A}"/>
              </a:ext>
            </a:extLst>
          </p:cNvPr>
          <p:cNvSpPr txBox="1"/>
          <p:nvPr/>
        </p:nvSpPr>
        <p:spPr>
          <a:xfrm>
            <a:off x="9206477" y="1231502"/>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5" name="ZoneTexte 194">
            <a:extLst>
              <a:ext uri="{FF2B5EF4-FFF2-40B4-BE49-F238E27FC236}">
                <a16:creationId xmlns:a16="http://schemas.microsoft.com/office/drawing/2014/main" id="{B0002679-0BDF-E4D6-4C0E-AAF3056100D5}"/>
              </a:ext>
            </a:extLst>
          </p:cNvPr>
          <p:cNvSpPr txBox="1"/>
          <p:nvPr/>
        </p:nvSpPr>
        <p:spPr>
          <a:xfrm>
            <a:off x="9206477" y="3931225"/>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1</a:t>
            </a:r>
          </a:p>
        </p:txBody>
      </p:sp>
      <p:sp>
        <p:nvSpPr>
          <p:cNvPr id="196" name="ZoneTexte 195">
            <a:extLst>
              <a:ext uri="{FF2B5EF4-FFF2-40B4-BE49-F238E27FC236}">
                <a16:creationId xmlns:a16="http://schemas.microsoft.com/office/drawing/2014/main" id="{59071233-B743-A0B8-941F-4CCB57B3A958}"/>
              </a:ext>
            </a:extLst>
          </p:cNvPr>
          <p:cNvSpPr txBox="1"/>
          <p:nvPr/>
        </p:nvSpPr>
        <p:spPr>
          <a:xfrm>
            <a:off x="9206477" y="447597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97" name="ZoneTexte 196">
            <a:extLst>
              <a:ext uri="{FF2B5EF4-FFF2-40B4-BE49-F238E27FC236}">
                <a16:creationId xmlns:a16="http://schemas.microsoft.com/office/drawing/2014/main" id="{7381B5FB-5A34-9A7C-CEE4-2BE362BCBE96}"/>
              </a:ext>
            </a:extLst>
          </p:cNvPr>
          <p:cNvSpPr txBox="1"/>
          <p:nvPr/>
        </p:nvSpPr>
        <p:spPr>
          <a:xfrm>
            <a:off x="9206477" y="4944830"/>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3</a:t>
            </a:r>
          </a:p>
        </p:txBody>
      </p:sp>
      <p:sp>
        <p:nvSpPr>
          <p:cNvPr id="198" name="ZoneTexte 197">
            <a:extLst>
              <a:ext uri="{FF2B5EF4-FFF2-40B4-BE49-F238E27FC236}">
                <a16:creationId xmlns:a16="http://schemas.microsoft.com/office/drawing/2014/main" id="{3B0E7AA6-C633-1C54-258A-D0FB4DDDDF6A}"/>
              </a:ext>
            </a:extLst>
          </p:cNvPr>
          <p:cNvSpPr txBox="1"/>
          <p:nvPr/>
        </p:nvSpPr>
        <p:spPr>
          <a:xfrm>
            <a:off x="9206477" y="538000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4</a:t>
            </a:r>
          </a:p>
        </p:txBody>
      </p:sp>
      <p:sp>
        <p:nvSpPr>
          <p:cNvPr id="199" name="Rectangle 198">
            <a:extLst>
              <a:ext uri="{FF2B5EF4-FFF2-40B4-BE49-F238E27FC236}">
                <a16:creationId xmlns:a16="http://schemas.microsoft.com/office/drawing/2014/main" id="{A683973A-5926-68F5-8102-8B5C1FB20D59}"/>
              </a:ext>
            </a:extLst>
          </p:cNvPr>
          <p:cNvSpPr/>
          <p:nvPr/>
        </p:nvSpPr>
        <p:spPr>
          <a:xfrm rot="16200000">
            <a:off x="5522014" y="2824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0" name="Rectangle 199">
            <a:extLst>
              <a:ext uri="{FF2B5EF4-FFF2-40B4-BE49-F238E27FC236}">
                <a16:creationId xmlns:a16="http://schemas.microsoft.com/office/drawing/2014/main" id="{6A7CE513-76A4-749C-64B3-E50977AD172C}"/>
              </a:ext>
            </a:extLst>
          </p:cNvPr>
          <p:cNvSpPr/>
          <p:nvPr/>
        </p:nvSpPr>
        <p:spPr>
          <a:xfrm rot="12476138">
            <a:off x="6624384" y="471439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1" name="Rectangle 200">
            <a:extLst>
              <a:ext uri="{FF2B5EF4-FFF2-40B4-BE49-F238E27FC236}">
                <a16:creationId xmlns:a16="http://schemas.microsoft.com/office/drawing/2014/main" id="{CE258DCD-9729-F569-C7A7-5FF46606C948}"/>
              </a:ext>
            </a:extLst>
          </p:cNvPr>
          <p:cNvSpPr/>
          <p:nvPr/>
        </p:nvSpPr>
        <p:spPr>
          <a:xfrm rot="20017610">
            <a:off x="6634562" y="1175765"/>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2" name="Rectangle 201">
            <a:extLst>
              <a:ext uri="{FF2B5EF4-FFF2-40B4-BE49-F238E27FC236}">
                <a16:creationId xmlns:a16="http://schemas.microsoft.com/office/drawing/2014/main" id="{48A31902-B67D-1C7B-05E3-F17B424465FF}"/>
              </a:ext>
            </a:extLst>
          </p:cNvPr>
          <p:cNvSpPr/>
          <p:nvPr/>
        </p:nvSpPr>
        <p:spPr>
          <a:xfrm rot="2191118">
            <a:off x="8742308" y="124493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3" name="Rectangle 202">
            <a:extLst>
              <a:ext uri="{FF2B5EF4-FFF2-40B4-BE49-F238E27FC236}">
                <a16:creationId xmlns:a16="http://schemas.microsoft.com/office/drawing/2014/main" id="{FA09D361-340A-CD7F-372D-97F4759E6CAD}"/>
              </a:ext>
            </a:extLst>
          </p:cNvPr>
          <p:cNvSpPr/>
          <p:nvPr/>
        </p:nvSpPr>
        <p:spPr>
          <a:xfrm rot="8785376">
            <a:off x="8706358" y="4681342"/>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
        <p:nvSpPr>
          <p:cNvPr id="204" name="Rectangle 203">
            <a:extLst>
              <a:ext uri="{FF2B5EF4-FFF2-40B4-BE49-F238E27FC236}">
                <a16:creationId xmlns:a16="http://schemas.microsoft.com/office/drawing/2014/main" id="{94512ED5-3984-2757-B604-2F00E071BD0B}"/>
              </a:ext>
            </a:extLst>
          </p:cNvPr>
          <p:cNvSpPr/>
          <p:nvPr/>
        </p:nvSpPr>
        <p:spPr>
          <a:xfrm rot="5400000">
            <a:off x="9612631" y="2936759"/>
            <a:ext cx="3300905" cy="923330"/>
          </a:xfrm>
          <a:prstGeom prst="rect">
            <a:avLst/>
          </a:prstGeom>
          <a:noFill/>
        </p:spPr>
        <p:txBody>
          <a:bodyPr wrap="none" lIns="91440" tIns="45720" rIns="91440" bIns="45720">
            <a:prstTxWarp prst="textArchUp">
              <a:avLst/>
            </a:prstTxWarp>
            <a:spAutoFit/>
          </a:bodyPr>
          <a:lstStyle/>
          <a:p>
            <a:pPr algn="ctr"/>
            <a:r>
              <a:rPr lang="fr-FR" sz="2000" dirty="0">
                <a:ln w="0"/>
                <a:solidFill>
                  <a:schemeClr val="bg1"/>
                </a:solidFill>
              </a:rPr>
              <a:t>Continuité</a:t>
            </a:r>
            <a:endParaRPr lang="fr-FR" sz="3600" b="0" cap="none" spc="0" dirty="0">
              <a:ln w="0"/>
              <a:solidFill>
                <a:schemeClr val="bg1"/>
              </a:solidFill>
            </a:endParaRPr>
          </a:p>
        </p:txBody>
      </p:sp>
    </p:spTree>
    <p:extLst>
      <p:ext uri="{BB962C8B-B14F-4D97-AF65-F5344CB8AC3E}">
        <p14:creationId xmlns:p14="http://schemas.microsoft.com/office/powerpoint/2010/main" val="97173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alpha val="19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24" name="Rectangle 23">
            <a:extLst>
              <a:ext uri="{FF2B5EF4-FFF2-40B4-BE49-F238E27FC236}">
                <a16:creationId xmlns:a16="http://schemas.microsoft.com/office/drawing/2014/main" id="{EDF70EEF-763C-FD5A-2835-B917B708DB0D}"/>
              </a:ext>
            </a:extLst>
          </p:cNvPr>
          <p:cNvSpPr/>
          <p:nvPr/>
        </p:nvSpPr>
        <p:spPr>
          <a:xfrm>
            <a:off x="150916" y="736599"/>
            <a:ext cx="3056700" cy="2501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0" name="Tableau 72">
            <a:extLst>
              <a:ext uri="{FF2B5EF4-FFF2-40B4-BE49-F238E27FC236}">
                <a16:creationId xmlns:a16="http://schemas.microsoft.com/office/drawing/2014/main" id="{45D6D0F1-56D9-242C-E15E-F2D8BE772EA3}"/>
              </a:ext>
            </a:extLst>
          </p:cNvPr>
          <p:cNvGraphicFramePr>
            <a:graphicFrameLocks noGrp="1"/>
          </p:cNvGraphicFramePr>
          <p:nvPr>
            <p:extLst>
              <p:ext uri="{D42A27DB-BD31-4B8C-83A1-F6EECF244321}">
                <p14:modId xmlns:p14="http://schemas.microsoft.com/office/powerpoint/2010/main" val="1821261691"/>
              </p:ext>
            </p:extLst>
          </p:nvPr>
        </p:nvGraphicFramePr>
        <p:xfrm>
          <a:off x="252103" y="965144"/>
          <a:ext cx="3696592" cy="5606555"/>
        </p:xfrm>
        <a:graphic>
          <a:graphicData uri="http://schemas.openxmlformats.org/drawingml/2006/table">
            <a:tbl>
              <a:tblPr firstRow="1" bandRow="1">
                <a:tableStyleId>{F5AB1C69-6EDB-4FF4-983F-18BD219EF322}</a:tableStyleId>
              </a:tblPr>
              <a:tblGrid>
                <a:gridCol w="3696592">
                  <a:extLst>
                    <a:ext uri="{9D8B030D-6E8A-4147-A177-3AD203B41FA5}">
                      <a16:colId xmlns:a16="http://schemas.microsoft.com/office/drawing/2014/main" val="1050042763"/>
                    </a:ext>
                  </a:extLst>
                </a:gridCol>
              </a:tblGrid>
              <a:tr h="50947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Quelles sont les contraintes générales ?</a:t>
                      </a:r>
                    </a:p>
                  </a:txBody>
                  <a:tcPr anchor="ctr">
                    <a:solidFill>
                      <a:srgbClr val="00B0F0"/>
                    </a:solidFill>
                  </a:tcPr>
                </a:tc>
                <a:extLst>
                  <a:ext uri="{0D108BD9-81ED-4DB2-BD59-A6C34878D82A}">
                    <a16:rowId xmlns:a16="http://schemas.microsoft.com/office/drawing/2014/main" val="1204791819"/>
                  </a:ext>
                </a:extLst>
              </a:tr>
              <a:tr h="3014337">
                <a:tc>
                  <a:txBody>
                    <a:bodyPr/>
                    <a:lstStyle/>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u="none" strike="noStrike" cap="none" dirty="0">
                          <a:solidFill>
                            <a:schemeClr val="tx1"/>
                          </a:solidFill>
                          <a:sym typeface="Arial"/>
                        </a:rPr>
                        <a:t>Contexte spécifique (e.g. sanitaire)</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u="none" strike="noStrike" cap="none" dirty="0">
                          <a:solidFill>
                            <a:schemeClr val="tx1"/>
                          </a:solidFill>
                          <a:sym typeface="Arial"/>
                        </a:rPr>
                        <a:t>Contraintes liées au public</a:t>
                      </a:r>
                    </a:p>
                    <a:p>
                      <a:pPr marL="0" marR="0" lvl="0" indent="0" algn="l" rtl="0">
                        <a:lnSpc>
                          <a:spcPct val="107000"/>
                        </a:lnSpc>
                        <a:spcBef>
                          <a:spcPts val="0"/>
                        </a:spcBef>
                        <a:spcAft>
                          <a:spcPts val="0"/>
                        </a:spcAft>
                        <a:buClr>
                          <a:srgbClr val="000000"/>
                        </a:buClr>
                        <a:buFont typeface="Courier New" panose="02070309020205020404" pitchFamily="49" charset="0"/>
                        <a:buNone/>
                      </a:pPr>
                      <a:r>
                        <a:rPr lang="fr-FR" sz="1400" b="0" u="none" strike="noStrike" cap="none" dirty="0">
                          <a:solidFill>
                            <a:schemeClr val="tx1"/>
                          </a:solidFill>
                          <a:sym typeface="Arial"/>
                        </a:rPr>
                        <a:t>          - Niveau /prérequis</a:t>
                      </a:r>
                    </a:p>
                    <a:p>
                      <a:pPr marL="0" marR="0" lvl="0" indent="0" algn="l" rtl="0">
                        <a:lnSpc>
                          <a:spcPct val="107000"/>
                        </a:lnSpc>
                        <a:spcBef>
                          <a:spcPts val="0"/>
                        </a:spcBef>
                        <a:spcAft>
                          <a:spcPts val="0"/>
                        </a:spcAft>
                        <a:buClr>
                          <a:srgbClr val="000000"/>
                        </a:buClr>
                        <a:buFont typeface="Courier New" panose="02070309020205020404" pitchFamily="49" charset="0"/>
                        <a:buNone/>
                      </a:pPr>
                      <a:r>
                        <a:rPr lang="fr-FR" sz="1400" b="0" u="none" strike="noStrike" cap="none" dirty="0">
                          <a:solidFill>
                            <a:schemeClr val="tx1"/>
                          </a:solidFill>
                          <a:sym typeface="Arial"/>
                        </a:rPr>
                        <a:t>          - Hétérogénéité</a:t>
                      </a:r>
                    </a:p>
                    <a:p>
                      <a:pPr marL="0" marR="0" lvl="0" indent="0" algn="l" rtl="0">
                        <a:lnSpc>
                          <a:spcPct val="107000"/>
                        </a:lnSpc>
                        <a:spcBef>
                          <a:spcPts val="0"/>
                        </a:spcBef>
                        <a:spcAft>
                          <a:spcPts val="0"/>
                        </a:spcAft>
                        <a:buClr>
                          <a:srgbClr val="000000"/>
                        </a:buClr>
                        <a:buFont typeface="Courier New" panose="02070309020205020404" pitchFamily="49" charset="0"/>
                        <a:buNone/>
                      </a:pPr>
                      <a:r>
                        <a:rPr lang="fr-FR" sz="1400" b="0" u="none" strike="noStrike" cap="none" dirty="0">
                          <a:solidFill>
                            <a:schemeClr val="tx1"/>
                          </a:solidFill>
                          <a:sym typeface="Arial"/>
                        </a:rPr>
                        <a:t>          - Disponibilité</a:t>
                      </a:r>
                    </a:p>
                    <a:p>
                      <a:pPr marL="0" marR="0" lvl="0" indent="0" algn="l" rtl="0">
                        <a:lnSpc>
                          <a:spcPct val="107000"/>
                        </a:lnSpc>
                        <a:spcBef>
                          <a:spcPts val="0"/>
                        </a:spcBef>
                        <a:spcAft>
                          <a:spcPts val="0"/>
                        </a:spcAft>
                        <a:buClr>
                          <a:srgbClr val="000000"/>
                        </a:buClr>
                        <a:buFont typeface="Courier New" panose="02070309020205020404" pitchFamily="49" charset="0"/>
                        <a:buNone/>
                      </a:pPr>
                      <a:r>
                        <a:rPr lang="fr-FR" sz="1400" b="0" u="none" strike="noStrike" cap="none" dirty="0">
                          <a:solidFill>
                            <a:schemeClr val="tx1"/>
                          </a:solidFill>
                          <a:sym typeface="Arial"/>
                        </a:rPr>
                        <a:t>          - Autonomie TICE</a:t>
                      </a:r>
                    </a:p>
                    <a:p>
                      <a:pPr marL="0" marR="0" lvl="0" indent="0" algn="l" rtl="0">
                        <a:lnSpc>
                          <a:spcPct val="107000"/>
                        </a:lnSpc>
                        <a:spcBef>
                          <a:spcPts val="0"/>
                        </a:spcBef>
                        <a:spcAft>
                          <a:spcPts val="0"/>
                        </a:spcAft>
                        <a:buClr>
                          <a:srgbClr val="000000"/>
                        </a:buClr>
                        <a:buFont typeface="Courier New" panose="02070309020205020404" pitchFamily="49" charset="0"/>
                        <a:buNone/>
                      </a:pPr>
                      <a:r>
                        <a:rPr lang="fr-FR" sz="1400" b="0" u="none" strike="noStrike" cap="none" dirty="0">
                          <a:solidFill>
                            <a:schemeClr val="tx1"/>
                          </a:solidFill>
                          <a:sym typeface="Arial"/>
                        </a:rPr>
                        <a:t>          - Equipement informatique</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u="none" strike="noStrike" cap="none" dirty="0">
                          <a:solidFill>
                            <a:schemeClr val="tx1"/>
                          </a:solidFill>
                          <a:sym typeface="Arial"/>
                        </a:rPr>
                        <a:t>Administratives et structurelles</a:t>
                      </a:r>
                    </a:p>
                    <a:p>
                      <a:pPr marL="0" marR="0" lvl="0" indent="0" algn="l" rtl="0">
                        <a:lnSpc>
                          <a:spcPct val="107000"/>
                        </a:lnSpc>
                        <a:spcBef>
                          <a:spcPts val="0"/>
                        </a:spcBef>
                        <a:spcAft>
                          <a:spcPts val="0"/>
                        </a:spcAft>
                        <a:buClr>
                          <a:srgbClr val="000000"/>
                        </a:buClr>
                        <a:buFont typeface="Courier New" panose="02070309020205020404" pitchFamily="49" charset="0"/>
                        <a:buNone/>
                      </a:pPr>
                      <a:r>
                        <a:rPr lang="fr-FR" sz="1400" b="0" u="none" strike="noStrike" cap="none" dirty="0">
                          <a:solidFill>
                            <a:schemeClr val="tx1"/>
                          </a:solidFill>
                          <a:sym typeface="Arial"/>
                        </a:rPr>
                        <a:t>         - Salles disponibles</a:t>
                      </a:r>
                    </a:p>
                    <a:p>
                      <a:pPr marL="0" marR="0" lvl="0" indent="0" algn="l" rtl="0">
                        <a:lnSpc>
                          <a:spcPct val="107000"/>
                        </a:lnSpc>
                        <a:spcBef>
                          <a:spcPts val="0"/>
                        </a:spcBef>
                        <a:spcAft>
                          <a:spcPts val="0"/>
                        </a:spcAft>
                        <a:buClr>
                          <a:srgbClr val="000000"/>
                        </a:buClr>
                        <a:buFont typeface="Courier New" panose="02070309020205020404" pitchFamily="49" charset="0"/>
                        <a:buNone/>
                      </a:pPr>
                      <a:r>
                        <a:rPr lang="fr-FR" sz="1400" b="0" u="none" strike="noStrike" cap="none" dirty="0">
                          <a:solidFill>
                            <a:schemeClr val="tx1"/>
                          </a:solidFill>
                          <a:sym typeface="Arial"/>
                        </a:rPr>
                        <a:t>         - Matériels et équipements   </a:t>
                      </a:r>
                    </a:p>
                    <a:p>
                      <a:pPr marL="0" marR="0" lvl="0" indent="0" algn="l" rtl="0">
                        <a:lnSpc>
                          <a:spcPct val="107000"/>
                        </a:lnSpc>
                        <a:spcBef>
                          <a:spcPts val="0"/>
                        </a:spcBef>
                        <a:spcAft>
                          <a:spcPts val="0"/>
                        </a:spcAft>
                        <a:buClr>
                          <a:srgbClr val="000000"/>
                        </a:buClr>
                        <a:buFont typeface="Courier New" panose="02070309020205020404" pitchFamily="49" charset="0"/>
                        <a:buNone/>
                      </a:pPr>
                      <a:r>
                        <a:rPr lang="fr-FR" sz="1400" b="0" u="none" strike="noStrike" cap="none" dirty="0">
                          <a:solidFill>
                            <a:schemeClr val="tx1"/>
                          </a:solidFill>
                          <a:sym typeface="Arial"/>
                        </a:rPr>
                        <a:t>          disponibles</a:t>
                      </a:r>
                    </a:p>
                    <a:p>
                      <a:pPr marL="0" marR="0" lvl="0" indent="0" algn="l" rtl="0">
                        <a:lnSpc>
                          <a:spcPct val="107000"/>
                        </a:lnSpc>
                        <a:spcBef>
                          <a:spcPts val="0"/>
                        </a:spcBef>
                        <a:spcAft>
                          <a:spcPts val="0"/>
                        </a:spcAft>
                        <a:buClr>
                          <a:srgbClr val="000000"/>
                        </a:buClr>
                        <a:buFont typeface="Courier New" panose="02070309020205020404" pitchFamily="49" charset="0"/>
                        <a:buNone/>
                      </a:pPr>
                      <a:r>
                        <a:rPr lang="fr-FR" sz="1400" b="0" u="none" strike="noStrike" cap="none" dirty="0">
                          <a:solidFill>
                            <a:schemeClr val="tx1"/>
                          </a:solidFill>
                          <a:sym typeface="Arial"/>
                        </a:rPr>
                        <a:t>         - Financières</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u="none" strike="noStrike" cap="none" dirty="0">
                          <a:solidFill>
                            <a:schemeClr val="tx1"/>
                          </a:solidFill>
                          <a:sym typeface="Arial"/>
                        </a:rPr>
                        <a:t>Autres à préciser</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u="none" strike="noStrike" cap="none" dirty="0">
                          <a:solidFill>
                            <a:schemeClr val="tx1"/>
                          </a:solidFill>
                          <a:sym typeface="Arial"/>
                        </a:rPr>
                        <a:t>-</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u="none" strike="noStrike" cap="none" dirty="0">
                          <a:solidFill>
                            <a:schemeClr val="tx1"/>
                          </a:solidFill>
                          <a:sym typeface="Arial"/>
                        </a:rPr>
                        <a:t>-</a:t>
                      </a: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4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4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4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4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4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4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400" b="0" u="none" strike="noStrike" cap="none" dirty="0">
                        <a:solidFill>
                          <a:schemeClr val="tx1"/>
                        </a:solidFill>
                        <a:sym typeface="Arial"/>
                      </a:endParaRPr>
                    </a:p>
                  </a:txBody>
                  <a:tcPr>
                    <a:solidFill>
                      <a:schemeClr val="bg1"/>
                    </a:solidFill>
                  </a:tcPr>
                </a:tc>
                <a:extLst>
                  <a:ext uri="{0D108BD9-81ED-4DB2-BD59-A6C34878D82A}">
                    <a16:rowId xmlns:a16="http://schemas.microsoft.com/office/drawing/2014/main" val="1012321531"/>
                  </a:ext>
                </a:extLst>
              </a:tr>
            </a:tbl>
          </a:graphicData>
        </a:graphic>
      </p:graphicFrame>
      <p:sp>
        <p:nvSpPr>
          <p:cNvPr id="3" name="Rectangle 2">
            <a:extLst>
              <a:ext uri="{FF2B5EF4-FFF2-40B4-BE49-F238E27FC236}">
                <a16:creationId xmlns:a16="http://schemas.microsoft.com/office/drawing/2014/main" id="{A5FE6923-D7EE-5FC2-EDEC-6FB7B014CBD3}"/>
              </a:ext>
            </a:extLst>
          </p:cNvPr>
          <p:cNvSpPr/>
          <p:nvPr/>
        </p:nvSpPr>
        <p:spPr>
          <a:xfrm>
            <a:off x="0" y="0"/>
            <a:ext cx="12192000" cy="5770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ZoneTexte 4">
            <a:extLst>
              <a:ext uri="{FF2B5EF4-FFF2-40B4-BE49-F238E27FC236}">
                <a16:creationId xmlns:a16="http://schemas.microsoft.com/office/drawing/2014/main" id="{57D6D73B-F254-9736-1A7F-E542E6D9FCF2}"/>
              </a:ext>
            </a:extLst>
          </p:cNvPr>
          <p:cNvSpPr txBox="1"/>
          <p:nvPr/>
        </p:nvSpPr>
        <p:spPr>
          <a:xfrm>
            <a:off x="207550" y="78318"/>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6" name="Rectangle 5">
            <a:extLst>
              <a:ext uri="{FF2B5EF4-FFF2-40B4-BE49-F238E27FC236}">
                <a16:creationId xmlns:a16="http://schemas.microsoft.com/office/drawing/2014/main" id="{6B290D98-9A3A-0D91-FB28-1C6A845A0A8F}"/>
              </a:ext>
            </a:extLst>
          </p:cNvPr>
          <p:cNvSpPr/>
          <p:nvPr/>
        </p:nvSpPr>
        <p:spPr>
          <a:xfrm>
            <a:off x="10372597" y="-7735"/>
            <a:ext cx="1819403" cy="58478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ZoneTexte 10">
            <a:extLst>
              <a:ext uri="{FF2B5EF4-FFF2-40B4-BE49-F238E27FC236}">
                <a16:creationId xmlns:a16="http://schemas.microsoft.com/office/drawing/2014/main" id="{C940E6DF-D760-4425-8774-B68D9DDA3459}"/>
              </a:ext>
            </a:extLst>
          </p:cNvPr>
          <p:cNvSpPr txBox="1"/>
          <p:nvPr/>
        </p:nvSpPr>
        <p:spPr>
          <a:xfrm>
            <a:off x="10478859" y="106893"/>
            <a:ext cx="1606878" cy="400110"/>
          </a:xfrm>
          <a:prstGeom prst="rect">
            <a:avLst/>
          </a:prstGeom>
          <a:noFill/>
        </p:spPr>
        <p:txBody>
          <a:bodyPr wrap="square" rtlCol="0">
            <a:spAutoFit/>
          </a:bodyPr>
          <a:lstStyle/>
          <a:p>
            <a:r>
              <a:rPr lang="fr-FR" sz="2000" b="1" dirty="0">
                <a:solidFill>
                  <a:schemeClr val="bg1"/>
                </a:solidFill>
                <a:latin typeface="Roboto" panose="02000000000000000000" pitchFamily="2" charset="0"/>
                <a:ea typeface="Roboto" panose="02000000000000000000" pitchFamily="2" charset="0"/>
              </a:rPr>
              <a:t>Articulation</a:t>
            </a:r>
          </a:p>
        </p:txBody>
      </p:sp>
      <p:graphicFrame>
        <p:nvGraphicFramePr>
          <p:cNvPr id="2" name="Tableau 72">
            <a:extLst>
              <a:ext uri="{FF2B5EF4-FFF2-40B4-BE49-F238E27FC236}">
                <a16:creationId xmlns:a16="http://schemas.microsoft.com/office/drawing/2014/main" id="{BED940D6-6DB2-BB92-D12A-A048149C9CE1}"/>
              </a:ext>
            </a:extLst>
          </p:cNvPr>
          <p:cNvGraphicFramePr>
            <a:graphicFrameLocks noGrp="1"/>
          </p:cNvGraphicFramePr>
          <p:nvPr>
            <p:extLst>
              <p:ext uri="{D42A27DB-BD31-4B8C-83A1-F6EECF244321}">
                <p14:modId xmlns:p14="http://schemas.microsoft.com/office/powerpoint/2010/main" val="3280340250"/>
              </p:ext>
            </p:extLst>
          </p:nvPr>
        </p:nvGraphicFramePr>
        <p:xfrm>
          <a:off x="8114119" y="965144"/>
          <a:ext cx="3825778" cy="5814124"/>
        </p:xfrm>
        <a:graphic>
          <a:graphicData uri="http://schemas.openxmlformats.org/drawingml/2006/table">
            <a:tbl>
              <a:tblPr firstRow="1" bandRow="1">
                <a:tableStyleId>{F5AB1C69-6EDB-4FF4-983F-18BD219EF322}</a:tableStyleId>
              </a:tblPr>
              <a:tblGrid>
                <a:gridCol w="3825778">
                  <a:extLst>
                    <a:ext uri="{9D8B030D-6E8A-4147-A177-3AD203B41FA5}">
                      <a16:colId xmlns:a16="http://schemas.microsoft.com/office/drawing/2014/main" val="1050042763"/>
                    </a:ext>
                  </a:extLst>
                </a:gridCol>
              </a:tblGrid>
              <a:tr h="423758">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Quels sont les outils à votre disposition pour soutenir ces modalités ?</a:t>
                      </a:r>
                    </a:p>
                  </a:txBody>
                  <a:tcPr anchor="ctr">
                    <a:solidFill>
                      <a:srgbClr val="00B0F0"/>
                    </a:solidFill>
                  </a:tcPr>
                </a:tc>
                <a:extLst>
                  <a:ext uri="{0D108BD9-81ED-4DB2-BD59-A6C34878D82A}">
                    <a16:rowId xmlns:a16="http://schemas.microsoft.com/office/drawing/2014/main" val="1204791819"/>
                  </a:ext>
                </a:extLst>
              </a:tr>
              <a:tr h="1198593">
                <a:tc>
                  <a:txBody>
                    <a:bodyPr/>
                    <a:lstStyle/>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u="none" strike="noStrike" cap="none" dirty="0">
                          <a:solidFill>
                            <a:schemeClr val="tx1"/>
                          </a:solidFill>
                          <a:sym typeface="Arial"/>
                        </a:rPr>
                        <a:t>LMS (MOODLE)</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u="none" strike="noStrike" cap="none" dirty="0">
                          <a:solidFill>
                            <a:schemeClr val="tx1"/>
                          </a:solidFill>
                          <a:sym typeface="Arial"/>
                        </a:rPr>
                        <a:t>Blog</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u="none" strike="noStrike" cap="none" dirty="0">
                          <a:solidFill>
                            <a:schemeClr val="tx1"/>
                          </a:solidFill>
                          <a:sym typeface="Arial"/>
                        </a:rPr>
                        <a:t>Autre à préciser</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u="none" strike="noStrike" cap="none" dirty="0">
                          <a:solidFill>
                            <a:schemeClr val="tx1"/>
                          </a:solidFill>
                          <a:sym typeface="Arial"/>
                        </a:rPr>
                        <a:t>-</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200" b="0" u="none" strike="noStrike" cap="none" dirty="0">
                          <a:solidFill>
                            <a:schemeClr val="tx1"/>
                          </a:solidFill>
                          <a:sym typeface="Arial"/>
                        </a:rPr>
                        <a:t>-</a:t>
                      </a: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0" marR="0" lvl="0" indent="0" algn="l" rtl="0">
                        <a:lnSpc>
                          <a:spcPct val="107000"/>
                        </a:lnSpc>
                        <a:spcBef>
                          <a:spcPts val="0"/>
                        </a:spcBef>
                        <a:spcAft>
                          <a:spcPts val="0"/>
                        </a:spcAft>
                        <a:buClr>
                          <a:srgbClr val="000000"/>
                        </a:buClr>
                        <a:buFont typeface="Arial" panose="020B0604020202020204" pitchFamily="34" charset="0"/>
                        <a:buNone/>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p>
                      <a:pPr marL="171450" marR="0" lvl="0" indent="-171450" algn="l" rtl="0">
                        <a:lnSpc>
                          <a:spcPct val="107000"/>
                        </a:lnSpc>
                        <a:spcBef>
                          <a:spcPts val="0"/>
                        </a:spcBef>
                        <a:spcAft>
                          <a:spcPts val="0"/>
                        </a:spcAft>
                        <a:buClr>
                          <a:srgbClr val="000000"/>
                        </a:buClr>
                        <a:buFont typeface="Arial" panose="020B0604020202020204" pitchFamily="34" charset="0"/>
                        <a:buChar char="•"/>
                      </a:pPr>
                      <a:endParaRPr lang="fr-FR" sz="1200" b="0" u="none" strike="noStrike" cap="none" dirty="0">
                        <a:solidFill>
                          <a:schemeClr val="tx1"/>
                        </a:solidFill>
                        <a:sym typeface="Arial"/>
                      </a:endParaRPr>
                    </a:p>
                  </a:txBody>
                  <a:tcPr>
                    <a:solidFill>
                      <a:schemeClr val="bg1"/>
                    </a:solidFill>
                  </a:tcPr>
                </a:tc>
                <a:extLst>
                  <a:ext uri="{0D108BD9-81ED-4DB2-BD59-A6C34878D82A}">
                    <a16:rowId xmlns:a16="http://schemas.microsoft.com/office/drawing/2014/main" val="1012321531"/>
                  </a:ext>
                </a:extLst>
              </a:tr>
            </a:tbl>
          </a:graphicData>
        </a:graphic>
      </p:graphicFrame>
      <p:graphicFrame>
        <p:nvGraphicFramePr>
          <p:cNvPr id="9" name="Tableau 72">
            <a:extLst>
              <a:ext uri="{FF2B5EF4-FFF2-40B4-BE49-F238E27FC236}">
                <a16:creationId xmlns:a16="http://schemas.microsoft.com/office/drawing/2014/main" id="{0FAC9658-4B2E-60CC-4025-9C5A241FE156}"/>
              </a:ext>
            </a:extLst>
          </p:cNvPr>
          <p:cNvGraphicFramePr>
            <a:graphicFrameLocks noGrp="1"/>
          </p:cNvGraphicFramePr>
          <p:nvPr>
            <p:extLst>
              <p:ext uri="{D42A27DB-BD31-4B8C-83A1-F6EECF244321}">
                <p14:modId xmlns:p14="http://schemas.microsoft.com/office/powerpoint/2010/main" val="4098477293"/>
              </p:ext>
            </p:extLst>
          </p:nvPr>
        </p:nvGraphicFramePr>
        <p:xfrm>
          <a:off x="4077882" y="965144"/>
          <a:ext cx="3825778" cy="5671392"/>
        </p:xfrm>
        <a:graphic>
          <a:graphicData uri="http://schemas.openxmlformats.org/drawingml/2006/table">
            <a:tbl>
              <a:tblPr firstRow="1" bandRow="1">
                <a:tableStyleId>{F5AB1C69-6EDB-4FF4-983F-18BD219EF322}</a:tableStyleId>
              </a:tblPr>
              <a:tblGrid>
                <a:gridCol w="3825778">
                  <a:extLst>
                    <a:ext uri="{9D8B030D-6E8A-4147-A177-3AD203B41FA5}">
                      <a16:colId xmlns:a16="http://schemas.microsoft.com/office/drawing/2014/main" val="1050042763"/>
                    </a:ext>
                  </a:extLst>
                </a:gridCol>
              </a:tblGrid>
              <a:tr h="58256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bg1"/>
                          </a:solidFill>
                        </a:rPr>
                        <a:t>Quelles modalités spatiale et temporelle ?</a:t>
                      </a:r>
                    </a:p>
                  </a:txBody>
                  <a:tcPr anchor="ctr">
                    <a:solidFill>
                      <a:srgbClr val="00B0F0"/>
                    </a:solidFill>
                  </a:tcPr>
                </a:tc>
                <a:extLst>
                  <a:ext uri="{0D108BD9-81ED-4DB2-BD59-A6C34878D82A}">
                    <a16:rowId xmlns:a16="http://schemas.microsoft.com/office/drawing/2014/main" val="1204791819"/>
                  </a:ext>
                </a:extLst>
              </a:tr>
              <a:tr h="3426011">
                <a:tc>
                  <a:txBody>
                    <a:bodyPr/>
                    <a:lstStyle/>
                    <a:p>
                      <a:pPr marL="171450" indent="-171450">
                        <a:spcAft>
                          <a:spcPts val="400"/>
                        </a:spcAft>
                        <a:buFont typeface="Arial" panose="020B0604020202020204" pitchFamily="34" charset="0"/>
                        <a:buChar char="•"/>
                      </a:pPr>
                      <a:r>
                        <a:rPr lang="fr-FR" sz="1400" b="0" i="0" u="none" strike="noStrike" cap="none" dirty="0">
                          <a:solidFill>
                            <a:schemeClr val="tx1"/>
                          </a:solidFill>
                          <a:latin typeface="+mn-lt"/>
                          <a:ea typeface="+mn-ea"/>
                          <a:cs typeface="+mn-cs"/>
                          <a:sym typeface="Arial"/>
                        </a:rPr>
                        <a:t>Synchrone-P (en présence), </a:t>
                      </a:r>
                    </a:p>
                    <a:p>
                      <a:pPr marL="171450" indent="-171450">
                        <a:spcAft>
                          <a:spcPts val="400"/>
                        </a:spcAft>
                        <a:buFont typeface="Arial" panose="020B0604020202020204" pitchFamily="34" charset="0"/>
                        <a:buChar char="•"/>
                      </a:pPr>
                      <a:r>
                        <a:rPr lang="fr-FR" sz="1400" b="0" i="0" u="none" strike="noStrike" cap="none" dirty="0">
                          <a:solidFill>
                            <a:schemeClr val="tx1"/>
                          </a:solidFill>
                          <a:latin typeface="+mn-lt"/>
                          <a:ea typeface="+mn-ea"/>
                          <a:cs typeface="+mn-cs"/>
                          <a:sym typeface="Arial"/>
                        </a:rPr>
                        <a:t>Synchrone-D (à distance)</a:t>
                      </a:r>
                    </a:p>
                    <a:p>
                      <a:pPr marL="171450" indent="-171450">
                        <a:spcAft>
                          <a:spcPts val="400"/>
                        </a:spcAft>
                        <a:buFont typeface="Arial" panose="020B0604020202020204" pitchFamily="34" charset="0"/>
                        <a:buChar char="•"/>
                      </a:pPr>
                      <a:r>
                        <a:rPr lang="fr-FR" sz="1400" b="0" i="0" u="none" strike="noStrike" cap="none" dirty="0">
                          <a:solidFill>
                            <a:schemeClr val="tx1"/>
                          </a:solidFill>
                          <a:latin typeface="+mn-lt"/>
                          <a:ea typeface="+mn-ea"/>
                          <a:cs typeface="+mn-cs"/>
                          <a:sym typeface="Arial"/>
                        </a:rPr>
                        <a:t>Asynchrone (à distance) </a:t>
                      </a:r>
                    </a:p>
                    <a:p>
                      <a:pPr marL="171450" indent="-171450">
                        <a:spcAft>
                          <a:spcPts val="400"/>
                        </a:spcAft>
                        <a:buFont typeface="Arial" panose="020B0604020202020204" pitchFamily="34" charset="0"/>
                        <a:buChar char="•"/>
                      </a:pPr>
                      <a:r>
                        <a:rPr lang="fr-FR" sz="1400" b="0" i="0" u="none" strike="noStrike" cap="none" dirty="0">
                          <a:solidFill>
                            <a:schemeClr val="tx1"/>
                          </a:solidFill>
                          <a:latin typeface="+mn-lt"/>
                          <a:ea typeface="+mn-ea"/>
                          <a:cs typeface="+mn-cs"/>
                          <a:sym typeface="Arial"/>
                        </a:rPr>
                        <a:t>Hybride (synchrone en présence </a:t>
                      </a:r>
                      <a:r>
                        <a:rPr lang="fr-FR" sz="1400" b="1" i="0" u="none" strike="noStrike" cap="none" dirty="0">
                          <a:solidFill>
                            <a:schemeClr val="tx1"/>
                          </a:solidFill>
                          <a:latin typeface="+mn-lt"/>
                          <a:ea typeface="+mn-ea"/>
                          <a:cs typeface="+mn-cs"/>
                          <a:sym typeface="Arial"/>
                        </a:rPr>
                        <a:t>+</a:t>
                      </a:r>
                      <a:r>
                        <a:rPr lang="fr-FR" sz="1400" b="0" i="0" u="none" strike="noStrike" cap="none" dirty="0">
                          <a:solidFill>
                            <a:schemeClr val="tx1"/>
                          </a:solidFill>
                          <a:latin typeface="+mn-lt"/>
                          <a:ea typeface="+mn-ea"/>
                          <a:cs typeface="+mn-cs"/>
                          <a:sym typeface="Arial"/>
                        </a:rPr>
                        <a:t> asynchrone à distance)</a:t>
                      </a:r>
                    </a:p>
                    <a:p>
                      <a:pPr marL="171450" indent="-171450">
                        <a:spcAft>
                          <a:spcPts val="400"/>
                        </a:spcAft>
                        <a:buFont typeface="Arial" panose="020B0604020202020204" pitchFamily="34" charset="0"/>
                        <a:buChar char="•"/>
                      </a:pPr>
                      <a:r>
                        <a:rPr lang="fr-FR" sz="1400" b="0" i="0" u="none" strike="noStrike" cap="none" dirty="0">
                          <a:solidFill>
                            <a:schemeClr val="tx1"/>
                          </a:solidFill>
                          <a:latin typeface="+mn-lt"/>
                          <a:ea typeface="+mn-ea"/>
                          <a:cs typeface="+mn-cs"/>
                          <a:sym typeface="Arial"/>
                        </a:rPr>
                        <a:t>Hybride synchrone (synchrone en présence </a:t>
                      </a:r>
                      <a:r>
                        <a:rPr lang="fr-FR" sz="1400" b="1" i="0" u="none" strike="noStrike" cap="none" dirty="0">
                          <a:solidFill>
                            <a:schemeClr val="tx1"/>
                          </a:solidFill>
                          <a:latin typeface="+mn-lt"/>
                          <a:ea typeface="+mn-ea"/>
                          <a:cs typeface="+mn-cs"/>
                          <a:sym typeface="Arial"/>
                        </a:rPr>
                        <a:t>+</a:t>
                      </a:r>
                      <a:r>
                        <a:rPr lang="fr-FR" sz="1400" b="0" i="0" u="none" strike="noStrike" cap="none" dirty="0">
                          <a:solidFill>
                            <a:schemeClr val="tx1"/>
                          </a:solidFill>
                          <a:latin typeface="+mn-lt"/>
                          <a:ea typeface="+mn-ea"/>
                          <a:cs typeface="+mn-cs"/>
                          <a:sym typeface="Arial"/>
                        </a:rPr>
                        <a:t> synchrone à distance)</a:t>
                      </a:r>
                    </a:p>
                    <a:p>
                      <a:pPr marL="171450" indent="-171450">
                        <a:spcAft>
                          <a:spcPts val="400"/>
                        </a:spcAft>
                        <a:buFont typeface="Arial" panose="020B0604020202020204" pitchFamily="34" charset="0"/>
                        <a:buChar char="•"/>
                      </a:pPr>
                      <a:r>
                        <a:rPr lang="fr-FR" sz="1400" b="0" i="0" u="none" strike="noStrike" cap="none" dirty="0" err="1">
                          <a:solidFill>
                            <a:schemeClr val="tx1"/>
                          </a:solidFill>
                          <a:latin typeface="+mn-lt"/>
                          <a:ea typeface="+mn-ea"/>
                          <a:cs typeface="+mn-cs"/>
                          <a:sym typeface="Arial"/>
                        </a:rPr>
                        <a:t>Comodal</a:t>
                      </a:r>
                      <a:r>
                        <a:rPr lang="fr-FR" sz="1400" b="0" i="0" u="none" strike="noStrike" cap="none" dirty="0">
                          <a:solidFill>
                            <a:schemeClr val="tx1"/>
                          </a:solidFill>
                          <a:latin typeface="+mn-lt"/>
                          <a:ea typeface="+mn-ea"/>
                          <a:cs typeface="+mn-cs"/>
                          <a:sym typeface="Arial"/>
                        </a:rPr>
                        <a:t> (asynchrone </a:t>
                      </a:r>
                      <a:r>
                        <a:rPr lang="fr-FR" sz="1400" b="1" i="0" u="none" strike="noStrike" cap="none" dirty="0">
                          <a:solidFill>
                            <a:schemeClr val="tx1"/>
                          </a:solidFill>
                          <a:latin typeface="+mn-lt"/>
                          <a:ea typeface="+mn-ea"/>
                          <a:cs typeface="+mn-cs"/>
                          <a:sym typeface="Arial"/>
                        </a:rPr>
                        <a:t>+</a:t>
                      </a:r>
                      <a:r>
                        <a:rPr lang="fr-FR" sz="1400" b="0" i="0" u="none" strike="noStrike" cap="none" dirty="0">
                          <a:solidFill>
                            <a:schemeClr val="tx1"/>
                          </a:solidFill>
                          <a:latin typeface="+mn-lt"/>
                          <a:ea typeface="+mn-ea"/>
                          <a:cs typeface="+mn-cs"/>
                          <a:sym typeface="Arial"/>
                        </a:rPr>
                        <a:t>synchrone distant </a:t>
                      </a:r>
                      <a:r>
                        <a:rPr lang="fr-FR" sz="1400" b="1" i="0" u="none" strike="noStrike" cap="none" dirty="0">
                          <a:solidFill>
                            <a:schemeClr val="tx1"/>
                          </a:solidFill>
                          <a:latin typeface="+mn-lt"/>
                          <a:ea typeface="+mn-ea"/>
                          <a:cs typeface="+mn-cs"/>
                          <a:sym typeface="Arial"/>
                        </a:rPr>
                        <a:t>+</a:t>
                      </a:r>
                      <a:r>
                        <a:rPr lang="fr-FR" sz="1400" b="0" i="0" u="none" strike="noStrike" cap="none" dirty="0">
                          <a:solidFill>
                            <a:schemeClr val="tx1"/>
                          </a:solidFill>
                          <a:latin typeface="+mn-lt"/>
                          <a:ea typeface="+mn-ea"/>
                          <a:cs typeface="+mn-cs"/>
                          <a:sym typeface="Arial"/>
                        </a:rPr>
                        <a:t> synchrone en présence) </a:t>
                      </a:r>
                    </a:p>
                    <a:p>
                      <a:pPr marL="171450" indent="-171450">
                        <a:spcAft>
                          <a:spcPts val="400"/>
                        </a:spcAft>
                        <a:buFont typeface="Arial" panose="020B0604020202020204" pitchFamily="34" charset="0"/>
                        <a:buChar char="•"/>
                      </a:pPr>
                      <a:r>
                        <a:rPr lang="fr-FR" sz="1400" b="0" i="0" u="none" strike="noStrike" cap="none" dirty="0">
                          <a:solidFill>
                            <a:schemeClr val="tx1"/>
                          </a:solidFill>
                          <a:latin typeface="+mn-lt"/>
                          <a:ea typeface="+mn-ea"/>
                          <a:cs typeface="+mn-cs"/>
                          <a:sym typeface="Arial"/>
                        </a:rPr>
                        <a:t>Hybride distant (synchrone à distance </a:t>
                      </a:r>
                      <a:r>
                        <a:rPr lang="fr-FR" sz="1400" b="1" i="0" u="none" strike="noStrike" cap="none" dirty="0">
                          <a:solidFill>
                            <a:schemeClr val="tx1"/>
                          </a:solidFill>
                          <a:latin typeface="+mn-lt"/>
                          <a:ea typeface="+mn-ea"/>
                          <a:cs typeface="+mn-cs"/>
                          <a:sym typeface="Arial"/>
                        </a:rPr>
                        <a:t>+</a:t>
                      </a:r>
                      <a:r>
                        <a:rPr lang="fr-FR" sz="1400" b="0" i="0" u="none" strike="noStrike" cap="none" dirty="0">
                          <a:solidFill>
                            <a:schemeClr val="tx1"/>
                          </a:solidFill>
                          <a:latin typeface="+mn-lt"/>
                          <a:ea typeface="+mn-ea"/>
                          <a:cs typeface="+mn-cs"/>
                          <a:sym typeface="Arial"/>
                        </a:rPr>
                        <a:t> asynchrone à distance).</a:t>
                      </a:r>
                    </a:p>
                    <a:p>
                      <a:pPr marL="171450" indent="-171450">
                        <a:spcAft>
                          <a:spcPts val="400"/>
                        </a:spcAft>
                        <a:buFont typeface="Arial" panose="020B0604020202020204" pitchFamily="34" charset="0"/>
                        <a:buChar char="•"/>
                      </a:pPr>
                      <a:r>
                        <a:rPr lang="fr-FR" sz="1400" b="0" i="0" u="none" strike="noStrike" cap="none" dirty="0">
                          <a:solidFill>
                            <a:schemeClr val="tx1"/>
                          </a:solidFill>
                          <a:latin typeface="+mn-lt"/>
                          <a:ea typeface="+mn-ea"/>
                          <a:cs typeface="+mn-cs"/>
                          <a:sym typeface="Arial"/>
                        </a:rPr>
                        <a:t>-</a:t>
                      </a:r>
                    </a:p>
                    <a:p>
                      <a:pPr marL="171450" indent="-171450">
                        <a:spcAft>
                          <a:spcPts val="400"/>
                        </a:spcAft>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indent="-171450">
                        <a:spcAft>
                          <a:spcPts val="400"/>
                        </a:spcAft>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indent="-171450">
                        <a:spcAft>
                          <a:spcPts val="400"/>
                        </a:spcAft>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indent="-171450">
                        <a:spcAft>
                          <a:spcPts val="400"/>
                        </a:spcAft>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indent="-171450">
                        <a:spcAft>
                          <a:spcPts val="400"/>
                        </a:spcAft>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indent="-171450">
                        <a:spcAft>
                          <a:spcPts val="400"/>
                        </a:spcAft>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indent="-171450">
                        <a:spcAft>
                          <a:spcPts val="400"/>
                        </a:spcAft>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0" marR="0" lvl="0" indent="0" algn="l" rtl="0">
                        <a:lnSpc>
                          <a:spcPct val="107000"/>
                        </a:lnSpc>
                        <a:spcBef>
                          <a:spcPts val="0"/>
                        </a:spcBef>
                        <a:spcAft>
                          <a:spcPts val="0"/>
                        </a:spcAft>
                        <a:buClr>
                          <a:srgbClr val="000000"/>
                        </a:buClr>
                        <a:buFont typeface="Courier New" panose="02070309020205020404" pitchFamily="49" charset="0"/>
                        <a:buNone/>
                      </a:pPr>
                      <a:endParaRPr lang="fr-FR" sz="1200" b="0" u="none" strike="noStrike" cap="none" dirty="0">
                        <a:solidFill>
                          <a:schemeClr val="tx1"/>
                        </a:solidFill>
                        <a:sym typeface="Arial"/>
                      </a:endParaRPr>
                    </a:p>
                  </a:txBody>
                  <a:tcPr>
                    <a:solidFill>
                      <a:schemeClr val="bg1"/>
                    </a:solidFill>
                  </a:tcPr>
                </a:tc>
                <a:extLst>
                  <a:ext uri="{0D108BD9-81ED-4DB2-BD59-A6C34878D82A}">
                    <a16:rowId xmlns:a16="http://schemas.microsoft.com/office/drawing/2014/main" val="1012321531"/>
                  </a:ext>
                </a:extLst>
              </a:tr>
            </a:tbl>
          </a:graphicData>
        </a:graphic>
      </p:graphicFrame>
    </p:spTree>
    <p:extLst>
      <p:ext uri="{BB962C8B-B14F-4D97-AF65-F5344CB8AC3E}">
        <p14:creationId xmlns:p14="http://schemas.microsoft.com/office/powerpoint/2010/main" val="3491379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alpha val="19000"/>
          </a:schemeClr>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EDF70EEF-763C-FD5A-2835-B917B708DB0D}"/>
              </a:ext>
            </a:extLst>
          </p:cNvPr>
          <p:cNvSpPr/>
          <p:nvPr/>
        </p:nvSpPr>
        <p:spPr>
          <a:xfrm>
            <a:off x="150916" y="736599"/>
            <a:ext cx="3056700" cy="2501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1" name="Tableau 72">
            <a:extLst>
              <a:ext uri="{FF2B5EF4-FFF2-40B4-BE49-F238E27FC236}">
                <a16:creationId xmlns:a16="http://schemas.microsoft.com/office/drawing/2014/main" id="{68F031A4-5A0D-549F-DF83-1D940F3E777F}"/>
              </a:ext>
            </a:extLst>
          </p:cNvPr>
          <p:cNvGraphicFramePr>
            <a:graphicFrameLocks noGrp="1"/>
          </p:cNvGraphicFramePr>
          <p:nvPr>
            <p:extLst>
              <p:ext uri="{D42A27DB-BD31-4B8C-83A1-F6EECF244321}">
                <p14:modId xmlns:p14="http://schemas.microsoft.com/office/powerpoint/2010/main" val="3955989377"/>
              </p:ext>
            </p:extLst>
          </p:nvPr>
        </p:nvGraphicFramePr>
        <p:xfrm>
          <a:off x="7682969" y="736599"/>
          <a:ext cx="4337295" cy="5755298"/>
        </p:xfrm>
        <a:graphic>
          <a:graphicData uri="http://schemas.openxmlformats.org/drawingml/2006/table">
            <a:tbl>
              <a:tblPr firstRow="1" bandRow="1">
                <a:tableStyleId>{F5AB1C69-6EDB-4FF4-983F-18BD219EF322}</a:tableStyleId>
              </a:tblPr>
              <a:tblGrid>
                <a:gridCol w="4337295">
                  <a:extLst>
                    <a:ext uri="{9D8B030D-6E8A-4147-A177-3AD203B41FA5}">
                      <a16:colId xmlns:a16="http://schemas.microsoft.com/office/drawing/2014/main" val="1050042763"/>
                    </a:ext>
                  </a:extLst>
                </a:gridCol>
              </a:tblGrid>
              <a:tr h="379721">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Quelles fonctionnalités et paramétrages pour accompagner et faciliter les apprentissages ?</a:t>
                      </a:r>
                    </a:p>
                  </a:txBody>
                  <a:tcPr anchor="ctr">
                    <a:solidFill>
                      <a:srgbClr val="FFC409"/>
                    </a:solidFill>
                  </a:tcPr>
                </a:tc>
                <a:extLst>
                  <a:ext uri="{0D108BD9-81ED-4DB2-BD59-A6C34878D82A}">
                    <a16:rowId xmlns:a16="http://schemas.microsoft.com/office/drawing/2014/main" val="1204791819"/>
                  </a:ext>
                </a:extLst>
              </a:tr>
              <a:tr h="3181803">
                <a:tc>
                  <a:txBody>
                    <a:bodyPr/>
                    <a:lstStyle/>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Fonctionnalités et services additionnels à envisager pour le LMS (</a:t>
                      </a:r>
                      <a:r>
                        <a:rPr lang="fr-FR" sz="1400" b="0" i="0" u="none" strike="noStrike" cap="none" dirty="0" err="1">
                          <a:solidFill>
                            <a:schemeClr val="tx1"/>
                          </a:solidFill>
                          <a:latin typeface="+mn-lt"/>
                          <a:ea typeface="+mn-ea"/>
                          <a:cs typeface="+mn-cs"/>
                          <a:sym typeface="Arial"/>
                        </a:rPr>
                        <a:t>e.g.WOOCLAP</a:t>
                      </a:r>
                      <a:r>
                        <a:rPr lang="fr-FR" sz="1400" b="0" i="0" u="none" strike="noStrike" cap="none" dirty="0">
                          <a:solidFill>
                            <a:schemeClr val="tx1"/>
                          </a:solidFill>
                          <a:latin typeface="+mn-lt"/>
                          <a:ea typeface="+mn-ea"/>
                          <a:cs typeface="+mn-cs"/>
                          <a:sym typeface="Arial"/>
                        </a:rPr>
                        <a:t>, ZOOM, service d’évaluation, solution de « </a:t>
                      </a:r>
                      <a:r>
                        <a:rPr lang="fr-FR" sz="1400" b="0" i="0" u="none" strike="noStrike" cap="none" dirty="0" err="1">
                          <a:solidFill>
                            <a:schemeClr val="tx1"/>
                          </a:solidFill>
                          <a:latin typeface="+mn-lt"/>
                          <a:ea typeface="+mn-ea"/>
                          <a:cs typeface="+mn-cs"/>
                          <a:sym typeface="Arial"/>
                        </a:rPr>
                        <a:t>protectoring</a:t>
                      </a:r>
                      <a:r>
                        <a:rPr lang="fr-FR" sz="1400" b="0" i="0" u="none" strike="noStrike" cap="none" dirty="0">
                          <a:solidFill>
                            <a:schemeClr val="tx1"/>
                          </a:solidFill>
                          <a:latin typeface="+mn-lt"/>
                          <a:ea typeface="+mn-ea"/>
                          <a:cs typeface="+mn-cs"/>
                          <a:sym typeface="Arial"/>
                        </a:rPr>
                        <a:t> »). </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Widgets à implémenter sur l’environnement techno-pédagogique (e.g. barre de progression, calendrier des tâches, éléments de gamification).</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Règles d’achèvement, condition d’accès et de réussite (e.g. des sections du cours, des activités, des ressources.</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Paramétrages du carnet de notes. </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Paramétrages des rapports et du suivi des étudiants (e.g. Participation, achèvement des activités).</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Répartition de l’espace pédago-numérique du cours (e.g. thématique, hebdomadaire, autre) ?</a:t>
                      </a:r>
                    </a:p>
                    <a:p>
                      <a:pPr marL="171450" marR="0" lvl="0" indent="-171450" algn="l" rtl="0">
                        <a:lnSpc>
                          <a:spcPct val="107000"/>
                        </a:lnSpc>
                        <a:spcBef>
                          <a:spcPts val="0"/>
                        </a:spcBef>
                        <a:spcAft>
                          <a:spcPts val="0"/>
                        </a:spcAft>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Mode compétences / objectifs</a:t>
                      </a:r>
                    </a:p>
                    <a:p>
                      <a:pPr marL="171450"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Groupes et types de groupes</a:t>
                      </a:r>
                    </a:p>
                    <a:p>
                      <a:pPr marL="171450" lvl="1"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Badges.</a:t>
                      </a:r>
                    </a:p>
                    <a:p>
                      <a:pPr marL="171450" lvl="1"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-Autres à préciser</a:t>
                      </a:r>
                    </a:p>
                    <a:p>
                      <a:pPr marL="171450" lvl="1"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1"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1" indent="-171450">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243498">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graphicFrame>
        <p:nvGraphicFramePr>
          <p:cNvPr id="12" name="Tableau 72">
            <a:extLst>
              <a:ext uri="{FF2B5EF4-FFF2-40B4-BE49-F238E27FC236}">
                <a16:creationId xmlns:a16="http://schemas.microsoft.com/office/drawing/2014/main" id="{E1C1C7CE-7EBD-6476-AACD-48630FA2199D}"/>
              </a:ext>
            </a:extLst>
          </p:cNvPr>
          <p:cNvGraphicFramePr>
            <a:graphicFrameLocks noGrp="1"/>
          </p:cNvGraphicFramePr>
          <p:nvPr>
            <p:extLst>
              <p:ext uri="{D42A27DB-BD31-4B8C-83A1-F6EECF244321}">
                <p14:modId xmlns:p14="http://schemas.microsoft.com/office/powerpoint/2010/main" val="503573612"/>
              </p:ext>
            </p:extLst>
          </p:nvPr>
        </p:nvGraphicFramePr>
        <p:xfrm>
          <a:off x="171408" y="731052"/>
          <a:ext cx="3745535" cy="2971800"/>
        </p:xfrm>
        <a:graphic>
          <a:graphicData uri="http://schemas.openxmlformats.org/drawingml/2006/table">
            <a:tbl>
              <a:tblPr firstRow="1" bandRow="1">
                <a:tableStyleId>{F5AB1C69-6EDB-4FF4-983F-18BD219EF322}</a:tableStyleId>
              </a:tblPr>
              <a:tblGrid>
                <a:gridCol w="3745535">
                  <a:extLst>
                    <a:ext uri="{9D8B030D-6E8A-4147-A177-3AD203B41FA5}">
                      <a16:colId xmlns:a16="http://schemas.microsoft.com/office/drawing/2014/main" val="1050042763"/>
                    </a:ext>
                  </a:extLst>
                </a:gridCol>
              </a:tblGrid>
              <a:tr h="27255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Quelles ressources  pour créer et transposer ?</a:t>
                      </a:r>
                    </a:p>
                  </a:txBody>
                  <a:tcPr anchor="ctr">
                    <a:solidFill>
                      <a:srgbClr val="FFC409"/>
                    </a:solidFill>
                  </a:tcPr>
                </a:tc>
                <a:extLst>
                  <a:ext uri="{0D108BD9-81ED-4DB2-BD59-A6C34878D82A}">
                    <a16:rowId xmlns:a16="http://schemas.microsoft.com/office/drawing/2014/main" val="1204791819"/>
                  </a:ext>
                </a:extLst>
              </a:tr>
              <a:tr h="1062957">
                <a:tc>
                  <a:txBody>
                    <a:bodyPr/>
                    <a:lstStyle/>
                    <a:p>
                      <a:pPr marL="285750" indent="-285750">
                        <a:buFont typeface="Arial" panose="020B0604020202020204" pitchFamily="34" charset="0"/>
                        <a:buChar char="•"/>
                      </a:pPr>
                      <a:r>
                        <a:rPr lang="fr-FR" sz="1400" b="0" i="0" u="none" strike="noStrike" cap="none" dirty="0">
                          <a:solidFill>
                            <a:schemeClr val="tx1"/>
                          </a:solidFill>
                          <a:latin typeface="+mn-lt"/>
                          <a:ea typeface="+mn-ea"/>
                          <a:cs typeface="+mn-cs"/>
                          <a:sym typeface="Arial"/>
                        </a:rPr>
                        <a:t>Ressources disponibles (e.g. logiciels, matériels, budget, temps disponible, service d’appui, ressources préexistantes).</a:t>
                      </a:r>
                    </a:p>
                    <a:p>
                      <a:pPr marL="285750" indent="-285750">
                        <a:buFont typeface="Arial" panose="020B0604020202020204" pitchFamily="34" charset="0"/>
                        <a:buChar char="•"/>
                      </a:pPr>
                      <a:r>
                        <a:rPr lang="fr-FR" sz="1400" b="0" i="0" u="none" strike="noStrike" cap="none" dirty="0">
                          <a:solidFill>
                            <a:schemeClr val="tx1"/>
                          </a:solidFill>
                          <a:latin typeface="+mn-lt"/>
                          <a:ea typeface="+mn-ea"/>
                          <a:cs typeface="+mn-cs"/>
                          <a:sym typeface="Arial"/>
                        </a:rPr>
                        <a:t>Formats et types de médiatisation envisageables au regard des ressources, des contenus, des objectifs et du public.</a:t>
                      </a:r>
                    </a:p>
                    <a:p>
                      <a:pPr marL="285750" indent="-285750">
                        <a:buFont typeface="Arial" panose="020B0604020202020204" pitchFamily="34" charset="0"/>
                        <a:buChar char="•"/>
                      </a:pPr>
                      <a:r>
                        <a:rPr lang="fr-FR" sz="1400" b="0" i="0" u="none" strike="noStrike" cap="none" dirty="0">
                          <a:solidFill>
                            <a:schemeClr val="tx1"/>
                          </a:solidFill>
                          <a:latin typeface="+mn-lt"/>
                          <a:ea typeface="+mn-ea"/>
                          <a:cs typeface="+mn-cs"/>
                          <a:sym typeface="Arial"/>
                        </a:rPr>
                        <a:t>-</a:t>
                      </a:r>
                    </a:p>
                    <a:p>
                      <a:pPr marL="285750" indent="-2857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285750" indent="-2857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204415">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graphicFrame>
        <p:nvGraphicFramePr>
          <p:cNvPr id="14" name="Tableau 72">
            <a:extLst>
              <a:ext uri="{FF2B5EF4-FFF2-40B4-BE49-F238E27FC236}">
                <a16:creationId xmlns:a16="http://schemas.microsoft.com/office/drawing/2014/main" id="{58465485-BD4F-36D4-4806-36E41E6D3453}"/>
              </a:ext>
            </a:extLst>
          </p:cNvPr>
          <p:cNvGraphicFramePr>
            <a:graphicFrameLocks noGrp="1"/>
          </p:cNvGraphicFramePr>
          <p:nvPr>
            <p:extLst>
              <p:ext uri="{D42A27DB-BD31-4B8C-83A1-F6EECF244321}">
                <p14:modId xmlns:p14="http://schemas.microsoft.com/office/powerpoint/2010/main" val="1975691945"/>
              </p:ext>
            </p:extLst>
          </p:nvPr>
        </p:nvGraphicFramePr>
        <p:xfrm>
          <a:off x="55085" y="3841858"/>
          <a:ext cx="3841366" cy="2971800"/>
        </p:xfrm>
        <a:graphic>
          <a:graphicData uri="http://schemas.openxmlformats.org/drawingml/2006/table">
            <a:tbl>
              <a:tblPr firstRow="1" bandRow="1">
                <a:tableStyleId>{F5AB1C69-6EDB-4FF4-983F-18BD219EF322}</a:tableStyleId>
              </a:tblPr>
              <a:tblGrid>
                <a:gridCol w="3841366">
                  <a:extLst>
                    <a:ext uri="{9D8B030D-6E8A-4147-A177-3AD203B41FA5}">
                      <a16:colId xmlns:a16="http://schemas.microsoft.com/office/drawing/2014/main" val="1050042763"/>
                    </a:ext>
                  </a:extLst>
                </a:gridCol>
              </a:tblGrid>
              <a:tr h="27413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 environnement pour stocker et dématérialiser ?</a:t>
                      </a:r>
                    </a:p>
                  </a:txBody>
                  <a:tcPr anchor="ctr">
                    <a:solidFill>
                      <a:srgbClr val="FFC409"/>
                    </a:solidFill>
                  </a:tcPr>
                </a:tc>
                <a:extLst>
                  <a:ext uri="{0D108BD9-81ED-4DB2-BD59-A6C34878D82A}">
                    <a16:rowId xmlns:a16="http://schemas.microsoft.com/office/drawing/2014/main" val="1204791819"/>
                  </a:ext>
                </a:extLst>
              </a:tr>
              <a:tr h="1211904">
                <a:tc>
                  <a:txBody>
                    <a:bodyPr/>
                    <a:lstStyle/>
                    <a:p>
                      <a:pPr marL="171450"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Catégorie du cours</a:t>
                      </a:r>
                    </a:p>
                    <a:p>
                      <a:pPr marL="171450"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Date de début et de fin du cours</a:t>
                      </a:r>
                    </a:p>
                    <a:p>
                      <a:pPr marL="171450"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Description du cours </a:t>
                      </a:r>
                    </a:p>
                    <a:p>
                      <a:pPr marL="171450"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Template de cours</a:t>
                      </a:r>
                    </a:p>
                    <a:p>
                      <a:pPr marL="171450"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Nombre de sections du cours (e.g. thématique, séquentiel)</a:t>
                      </a:r>
                    </a:p>
                    <a:p>
                      <a:pPr marL="171450"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Types de ressources à déposer</a:t>
                      </a:r>
                    </a:p>
                    <a:p>
                      <a:pPr marL="171450" lvl="1" indent="-171450">
                        <a:buFont typeface="Arial" panose="020B0604020202020204" pitchFamily="34" charset="0"/>
                        <a:buChar char="•"/>
                      </a:pPr>
                      <a:r>
                        <a:rPr lang="fr-FR" sz="1400" b="0" i="0" u="none" strike="noStrike" cap="none" dirty="0">
                          <a:solidFill>
                            <a:schemeClr val="tx1"/>
                          </a:solidFill>
                          <a:latin typeface="+mn-lt"/>
                          <a:ea typeface="+mn-ea"/>
                          <a:cs typeface="+mn-cs"/>
                          <a:sym typeface="Arial"/>
                        </a:rPr>
                        <a:t>Autres à préciser </a:t>
                      </a:r>
                    </a:p>
                    <a:p>
                      <a:pPr marL="171450" lvl="1"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lvl="1" indent="-171450">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156640">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graphicFrame>
        <p:nvGraphicFramePr>
          <p:cNvPr id="13" name="Tableau 72">
            <a:extLst>
              <a:ext uri="{FF2B5EF4-FFF2-40B4-BE49-F238E27FC236}">
                <a16:creationId xmlns:a16="http://schemas.microsoft.com/office/drawing/2014/main" id="{015C1478-31B3-2744-F853-B80048083BEE}"/>
              </a:ext>
            </a:extLst>
          </p:cNvPr>
          <p:cNvGraphicFramePr>
            <a:graphicFrameLocks noGrp="1"/>
          </p:cNvGraphicFramePr>
          <p:nvPr>
            <p:extLst>
              <p:ext uri="{D42A27DB-BD31-4B8C-83A1-F6EECF244321}">
                <p14:modId xmlns:p14="http://schemas.microsoft.com/office/powerpoint/2010/main" val="2395797598"/>
              </p:ext>
            </p:extLst>
          </p:nvPr>
        </p:nvGraphicFramePr>
        <p:xfrm>
          <a:off x="4054899" y="736599"/>
          <a:ext cx="3469621" cy="4648200"/>
        </p:xfrm>
        <a:graphic>
          <a:graphicData uri="http://schemas.openxmlformats.org/drawingml/2006/table">
            <a:tbl>
              <a:tblPr firstRow="1" bandRow="1">
                <a:tableStyleId>{F5AB1C69-6EDB-4FF4-983F-18BD219EF322}</a:tableStyleId>
              </a:tblPr>
              <a:tblGrid>
                <a:gridCol w="3469621">
                  <a:extLst>
                    <a:ext uri="{9D8B030D-6E8A-4147-A177-3AD203B41FA5}">
                      <a16:colId xmlns:a16="http://schemas.microsoft.com/office/drawing/2014/main" val="1050042763"/>
                    </a:ext>
                  </a:extLst>
                </a:gridCol>
              </a:tblGrid>
              <a:tr h="462361">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i="0" dirty="0">
                          <a:solidFill>
                            <a:schemeClr val="tx1"/>
                          </a:solidFill>
                        </a:rPr>
                        <a:t>Quelles ressources pour  apprendre à distance et favoriser l’autonomie ?</a:t>
                      </a:r>
                    </a:p>
                  </a:txBody>
                  <a:tcPr anchor="ctr">
                    <a:solidFill>
                      <a:srgbClr val="FFC409"/>
                    </a:solidFill>
                  </a:tcPr>
                </a:tc>
                <a:extLst>
                  <a:ext uri="{0D108BD9-81ED-4DB2-BD59-A6C34878D82A}">
                    <a16:rowId xmlns:a16="http://schemas.microsoft.com/office/drawing/2014/main" val="1204791819"/>
                  </a:ext>
                </a:extLst>
              </a:tr>
              <a:tr h="1813522">
                <a:tc>
                  <a:txBody>
                    <a:bodyPr/>
                    <a:lstStyle/>
                    <a:p>
                      <a:pPr marL="285750" indent="-285750">
                        <a:buFont typeface="Arial" panose="020B0604020202020204" pitchFamily="34" charset="0"/>
                        <a:buChar char="•"/>
                      </a:pPr>
                      <a:r>
                        <a:rPr lang="fr-FR" sz="1400" b="0" i="0" u="none" strike="noStrike" cap="none" dirty="0">
                          <a:solidFill>
                            <a:schemeClr val="tx1"/>
                          </a:solidFill>
                          <a:latin typeface="+mn-lt"/>
                          <a:ea typeface="+mn-ea"/>
                          <a:cs typeface="+mn-cs"/>
                          <a:sym typeface="Arial"/>
                        </a:rPr>
                        <a:t>Aider les étudiants à planifier leurs actions et mesurer leur progression, se repérer dans le cours (e.g. syllabus de cours, calendrier de phases, calendrier des rendus de devoirs, calendrier des rencontres synchrones, annonces du cours, forums, FAQ) </a:t>
                      </a:r>
                    </a:p>
                    <a:p>
                      <a:pPr marL="285750" marR="0" indent="-285750" algn="l" rtl="0">
                        <a:lnSpc>
                          <a:spcPct val="100000"/>
                        </a:lnSpc>
                        <a:spcBef>
                          <a:spcPts val="0"/>
                        </a:spcBef>
                        <a:spcAft>
                          <a:spcPts val="0"/>
                        </a:spcAft>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Accompagner les étudiants dans leurs apprentissages (Guide et méthode du travail à distance, guide méthodologique, modalités générales d’encadrement, Nétiquettes).</a:t>
                      </a:r>
                    </a:p>
                    <a:p>
                      <a:pPr marL="285750" marR="0" indent="-285750" algn="l" rtl="0">
                        <a:lnSpc>
                          <a:spcPct val="100000"/>
                        </a:lnSpc>
                        <a:spcBef>
                          <a:spcPts val="0"/>
                        </a:spcBef>
                        <a:spcAft>
                          <a:spcPts val="0"/>
                        </a:spcAft>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Autres à préciser </a:t>
                      </a:r>
                    </a:p>
                    <a:p>
                      <a:pPr marL="285750" marR="0" indent="-285750" algn="l" rtl="0">
                        <a:lnSpc>
                          <a:spcPct val="100000"/>
                        </a:lnSpc>
                        <a:spcBef>
                          <a:spcPts val="0"/>
                        </a:spcBef>
                        <a:spcAft>
                          <a:spcPts val="0"/>
                        </a:spcAft>
                        <a:buClr>
                          <a:srgbClr val="000000"/>
                        </a:buClr>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285750" marR="0" indent="-285750" algn="l" rtl="0">
                        <a:lnSpc>
                          <a:spcPct val="100000"/>
                        </a:lnSpc>
                        <a:spcBef>
                          <a:spcPts val="0"/>
                        </a:spcBef>
                        <a:spcAft>
                          <a:spcPts val="0"/>
                        </a:spcAft>
                        <a:buClr>
                          <a:srgbClr val="000000"/>
                        </a:buClr>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285750" marR="0" indent="-285750" algn="l" rtl="0">
                        <a:lnSpc>
                          <a:spcPct val="100000"/>
                        </a:lnSpc>
                        <a:spcBef>
                          <a:spcPts val="0"/>
                        </a:spcBef>
                        <a:spcAft>
                          <a:spcPts val="0"/>
                        </a:spcAft>
                        <a:buClr>
                          <a:srgbClr val="000000"/>
                        </a:buClr>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285750" marR="0" indent="-285750" algn="l" rtl="0">
                        <a:lnSpc>
                          <a:spcPct val="100000"/>
                        </a:lnSpc>
                        <a:spcBef>
                          <a:spcPts val="0"/>
                        </a:spcBef>
                        <a:spcAft>
                          <a:spcPts val="0"/>
                        </a:spcAft>
                        <a:buClr>
                          <a:srgbClr val="000000"/>
                        </a:buClr>
                        <a:buFont typeface="Arial" panose="020B0604020202020204" pitchFamily="34" charset="0"/>
                        <a:buChar char="•"/>
                      </a:pPr>
                      <a:endParaRPr lang="fr-FR" sz="12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211695">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sp>
        <p:nvSpPr>
          <p:cNvPr id="2" name="Rectangle 1">
            <a:extLst>
              <a:ext uri="{FF2B5EF4-FFF2-40B4-BE49-F238E27FC236}">
                <a16:creationId xmlns:a16="http://schemas.microsoft.com/office/drawing/2014/main" id="{530166C4-EC2B-85B7-FD14-6546DAF36338}"/>
              </a:ext>
            </a:extLst>
          </p:cNvPr>
          <p:cNvSpPr/>
          <p:nvPr/>
        </p:nvSpPr>
        <p:spPr>
          <a:xfrm>
            <a:off x="0" y="0"/>
            <a:ext cx="12192000" cy="5770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a:extLst>
              <a:ext uri="{FF2B5EF4-FFF2-40B4-BE49-F238E27FC236}">
                <a16:creationId xmlns:a16="http://schemas.microsoft.com/office/drawing/2014/main" id="{4FC9B882-F10A-84AB-7C93-773244A38761}"/>
              </a:ext>
            </a:extLst>
          </p:cNvPr>
          <p:cNvSpPr txBox="1"/>
          <p:nvPr/>
        </p:nvSpPr>
        <p:spPr>
          <a:xfrm>
            <a:off x="207550" y="78318"/>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4" name="Rectangle 3">
            <a:extLst>
              <a:ext uri="{FF2B5EF4-FFF2-40B4-BE49-F238E27FC236}">
                <a16:creationId xmlns:a16="http://schemas.microsoft.com/office/drawing/2014/main" id="{0A29ED03-222C-52C8-748B-2D786A158B66}"/>
              </a:ext>
            </a:extLst>
          </p:cNvPr>
          <p:cNvSpPr/>
          <p:nvPr/>
        </p:nvSpPr>
        <p:spPr>
          <a:xfrm>
            <a:off x="10372597" y="-7735"/>
            <a:ext cx="1819403" cy="58478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a:extLst>
              <a:ext uri="{FF2B5EF4-FFF2-40B4-BE49-F238E27FC236}">
                <a16:creationId xmlns:a16="http://schemas.microsoft.com/office/drawing/2014/main" id="{9F10C694-E646-113E-9F2D-A4FB8874F2D5}"/>
              </a:ext>
            </a:extLst>
          </p:cNvPr>
          <p:cNvSpPr txBox="1"/>
          <p:nvPr/>
        </p:nvSpPr>
        <p:spPr>
          <a:xfrm>
            <a:off x="10381789" y="78318"/>
            <a:ext cx="1810211" cy="369332"/>
          </a:xfrm>
          <a:prstGeom prst="rect">
            <a:avLst/>
          </a:prstGeom>
          <a:noFill/>
        </p:spPr>
        <p:txBody>
          <a:bodyPr wrap="square" rtlCol="0">
            <a:spAutoFit/>
          </a:bodyPr>
          <a:lstStyle/>
          <a:p>
            <a:r>
              <a:rPr lang="fr-FR" sz="1800" b="1" dirty="0">
                <a:solidFill>
                  <a:schemeClr val="tx1"/>
                </a:solidFill>
                <a:latin typeface="Roboto" panose="02000000000000000000" pitchFamily="2" charset="0"/>
                <a:ea typeface="Roboto" panose="02000000000000000000" pitchFamily="2" charset="0"/>
              </a:rPr>
              <a:t>Mise en média</a:t>
            </a:r>
          </a:p>
        </p:txBody>
      </p:sp>
    </p:spTree>
    <p:extLst>
      <p:ext uri="{BB962C8B-B14F-4D97-AF65-F5344CB8AC3E}">
        <p14:creationId xmlns:p14="http://schemas.microsoft.com/office/powerpoint/2010/main" val="2513504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alpha val="19000"/>
          </a:schemeClr>
        </a:solidFill>
        <a:effectLst/>
      </p:bgPr>
    </p:bg>
    <p:spTree>
      <p:nvGrpSpPr>
        <p:cNvPr id="1" name=""/>
        <p:cNvGrpSpPr/>
        <p:nvPr/>
      </p:nvGrpSpPr>
      <p:grpSpPr>
        <a:xfrm>
          <a:off x="0" y="0"/>
          <a:ext cx="0" cy="0"/>
          <a:chOff x="0" y="0"/>
          <a:chExt cx="0" cy="0"/>
        </a:xfrm>
      </p:grpSpPr>
      <p:graphicFrame>
        <p:nvGraphicFramePr>
          <p:cNvPr id="12" name="Tableau 72">
            <a:extLst>
              <a:ext uri="{FF2B5EF4-FFF2-40B4-BE49-F238E27FC236}">
                <a16:creationId xmlns:a16="http://schemas.microsoft.com/office/drawing/2014/main" id="{D4F57831-3DF7-8807-E6C2-1060C2ADE71A}"/>
              </a:ext>
            </a:extLst>
          </p:cNvPr>
          <p:cNvGraphicFramePr>
            <a:graphicFrameLocks noGrp="1"/>
          </p:cNvGraphicFramePr>
          <p:nvPr>
            <p:extLst>
              <p:ext uri="{D42A27DB-BD31-4B8C-83A1-F6EECF244321}">
                <p14:modId xmlns:p14="http://schemas.microsoft.com/office/powerpoint/2010/main" val="1355023690"/>
              </p:ext>
            </p:extLst>
          </p:nvPr>
        </p:nvGraphicFramePr>
        <p:xfrm>
          <a:off x="339079" y="736600"/>
          <a:ext cx="4171026" cy="4017582"/>
        </p:xfrm>
        <a:graphic>
          <a:graphicData uri="http://schemas.openxmlformats.org/drawingml/2006/table">
            <a:tbl>
              <a:tblPr firstRow="1" bandRow="1">
                <a:tableStyleId>{F5AB1C69-6EDB-4FF4-983F-18BD219EF322}</a:tableStyleId>
              </a:tblPr>
              <a:tblGrid>
                <a:gridCol w="4171026">
                  <a:extLst>
                    <a:ext uri="{9D8B030D-6E8A-4147-A177-3AD203B41FA5}">
                      <a16:colId xmlns:a16="http://schemas.microsoft.com/office/drawing/2014/main" val="1050042763"/>
                    </a:ext>
                  </a:extLst>
                </a:gridCol>
              </a:tblGrid>
              <a:tr h="28080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Quelles approches collectives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fr-FR" sz="1400" b="1" dirty="0">
                        <a:solidFill>
                          <a:schemeClr val="tx1"/>
                        </a:solidFill>
                      </a:endParaRPr>
                    </a:p>
                  </a:txBody>
                  <a:tcPr anchor="ctr">
                    <a:solidFill>
                      <a:schemeClr val="bg1">
                        <a:lumMod val="85000"/>
                      </a:schemeClr>
                    </a:solidFill>
                  </a:tcPr>
                </a:tc>
                <a:extLst>
                  <a:ext uri="{0D108BD9-81ED-4DB2-BD59-A6C34878D82A}">
                    <a16:rowId xmlns:a16="http://schemas.microsoft.com/office/drawing/2014/main" val="1204791819"/>
                  </a:ext>
                </a:extLst>
              </a:tr>
              <a:tr h="2543896">
                <a:tc>
                  <a:txBody>
                    <a:bodyPr/>
                    <a:lstStyle/>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Type de partage des tâches envisagez vous  ? (e.g. coopératif, collaboratif)</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Type de groupe ? (e.g. niveau, besoin)</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Mode de constitution des groupes ? (e.g. aléatoire, affectif, libre)</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Production(s) est/sont à envisager ?</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Rôles spécifiques  attribués aux étudiants ? (e.g. animateur, secrétaire, animateur)</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Modalités (e.g. phases, séquençage, suivi des travaux)</a:t>
                      </a:r>
                    </a:p>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Autres à préciser. </a:t>
                      </a:r>
                    </a:p>
                    <a:p>
                      <a:pPr marL="171450" marR="0" indent="-171450" algn="l" rtl="0">
                        <a:lnSpc>
                          <a:spcPct val="107000"/>
                        </a:lnSpc>
                        <a:spcBef>
                          <a:spcPts val="0"/>
                        </a:spcBef>
                        <a:buClr>
                          <a:srgbClr val="000000"/>
                        </a:buClr>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p>
                      <a:pPr marL="171450" marR="0" indent="-171450" algn="l" rtl="0">
                        <a:lnSpc>
                          <a:spcPct val="107000"/>
                        </a:lnSpc>
                        <a:spcBef>
                          <a:spcPts val="0"/>
                        </a:spcBef>
                        <a:buClr>
                          <a:srgbClr val="000000"/>
                        </a:buClr>
                        <a:buFont typeface="Arial" panose="020B0604020202020204" pitchFamily="34" charset="0"/>
                        <a:buChar char="•"/>
                      </a:pPr>
                      <a:endParaRPr lang="fr-FR" sz="14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210602">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sp>
        <p:nvSpPr>
          <p:cNvPr id="4" name="ZoneTexte 3">
            <a:extLst>
              <a:ext uri="{FF2B5EF4-FFF2-40B4-BE49-F238E27FC236}">
                <a16:creationId xmlns:a16="http://schemas.microsoft.com/office/drawing/2014/main" id="{B4D9498A-E574-4969-1409-E10BF5F10802}"/>
              </a:ext>
            </a:extLst>
          </p:cNvPr>
          <p:cNvSpPr txBox="1"/>
          <p:nvPr/>
        </p:nvSpPr>
        <p:spPr>
          <a:xfrm>
            <a:off x="905520" y="92605"/>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de l’unité d’apprentissage et d’enseignement</a:t>
            </a:r>
          </a:p>
        </p:txBody>
      </p:sp>
      <p:sp>
        <p:nvSpPr>
          <p:cNvPr id="24" name="Rectangle 23">
            <a:extLst>
              <a:ext uri="{FF2B5EF4-FFF2-40B4-BE49-F238E27FC236}">
                <a16:creationId xmlns:a16="http://schemas.microsoft.com/office/drawing/2014/main" id="{EDF70EEF-763C-FD5A-2835-B917B708DB0D}"/>
              </a:ext>
            </a:extLst>
          </p:cNvPr>
          <p:cNvSpPr/>
          <p:nvPr/>
        </p:nvSpPr>
        <p:spPr>
          <a:xfrm>
            <a:off x="150916" y="736599"/>
            <a:ext cx="3056700" cy="2501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Ellipse 92">
            <a:extLst>
              <a:ext uri="{FF2B5EF4-FFF2-40B4-BE49-F238E27FC236}">
                <a16:creationId xmlns:a16="http://schemas.microsoft.com/office/drawing/2014/main" id="{1F79A42A-6B98-FB7B-9E8F-B544FBE03E9E}"/>
              </a:ext>
            </a:extLst>
          </p:cNvPr>
          <p:cNvSpPr/>
          <p:nvPr/>
        </p:nvSpPr>
        <p:spPr>
          <a:xfrm>
            <a:off x="6903237" y="965144"/>
            <a:ext cx="5356462" cy="534687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ZoneTexte 109">
            <a:extLst>
              <a:ext uri="{FF2B5EF4-FFF2-40B4-BE49-F238E27FC236}">
                <a16:creationId xmlns:a16="http://schemas.microsoft.com/office/drawing/2014/main" id="{3156283B-D1ED-2802-AC0D-562136C88B35}"/>
              </a:ext>
            </a:extLst>
          </p:cNvPr>
          <p:cNvSpPr txBox="1"/>
          <p:nvPr/>
        </p:nvSpPr>
        <p:spPr>
          <a:xfrm>
            <a:off x="9266378" y="454972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111" name="ZoneTexte 110">
            <a:extLst>
              <a:ext uri="{FF2B5EF4-FFF2-40B4-BE49-F238E27FC236}">
                <a16:creationId xmlns:a16="http://schemas.microsoft.com/office/drawing/2014/main" id="{A8C52861-9B82-297C-041F-D1821D354637}"/>
              </a:ext>
            </a:extLst>
          </p:cNvPr>
          <p:cNvSpPr txBox="1"/>
          <p:nvPr/>
        </p:nvSpPr>
        <p:spPr>
          <a:xfrm>
            <a:off x="9418778" y="4702129"/>
            <a:ext cx="238747" cy="215444"/>
          </a:xfrm>
          <a:prstGeom prst="rect">
            <a:avLst/>
          </a:prstGeom>
          <a:noFill/>
        </p:spPr>
        <p:txBody>
          <a:bodyPr wrap="square" rtlCol="0">
            <a:spAutoFit/>
          </a:bodyPr>
          <a:lstStyle/>
          <a:p>
            <a:r>
              <a:rPr lang="fr-FR" sz="800" dirty="0">
                <a:solidFill>
                  <a:schemeClr val="bg1"/>
                </a:solidFill>
                <a:effectLst>
                  <a:outerShdw blurRad="38100" dist="38100" dir="2700000" algn="tl">
                    <a:srgbClr val="000000">
                      <a:alpha val="43137"/>
                    </a:srgbClr>
                  </a:outerShdw>
                </a:effectLst>
              </a:rPr>
              <a:t>2</a:t>
            </a:r>
          </a:p>
        </p:txBody>
      </p:sp>
      <p:sp>
        <p:nvSpPr>
          <p:cNvPr id="3" name="Rectangle 2">
            <a:extLst>
              <a:ext uri="{FF2B5EF4-FFF2-40B4-BE49-F238E27FC236}">
                <a16:creationId xmlns:a16="http://schemas.microsoft.com/office/drawing/2014/main" id="{89578F76-0178-CC8D-ACF3-4943B5955B97}"/>
              </a:ext>
            </a:extLst>
          </p:cNvPr>
          <p:cNvSpPr/>
          <p:nvPr/>
        </p:nvSpPr>
        <p:spPr>
          <a:xfrm>
            <a:off x="0" y="0"/>
            <a:ext cx="12192000" cy="57704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681F8159-C979-172E-AB8D-258B8A53DBE1}"/>
              </a:ext>
            </a:extLst>
          </p:cNvPr>
          <p:cNvSpPr txBox="1"/>
          <p:nvPr/>
        </p:nvSpPr>
        <p:spPr>
          <a:xfrm>
            <a:off x="207550" y="78318"/>
            <a:ext cx="9693901" cy="461665"/>
          </a:xfrm>
          <a:prstGeom prst="rect">
            <a:avLst/>
          </a:prstGeom>
          <a:noFill/>
        </p:spPr>
        <p:txBody>
          <a:bodyPr wrap="square" rtlCol="0">
            <a:spAutoFit/>
          </a:bodyPr>
          <a:lstStyle/>
          <a:p>
            <a:r>
              <a:rPr lang="fr-FR" sz="2400" b="1" dirty="0">
                <a:solidFill>
                  <a:schemeClr val="bg1"/>
                </a:solidFill>
                <a:latin typeface="Roboto" panose="02000000000000000000" pitchFamily="2" charset="0"/>
                <a:ea typeface="Roboto" panose="02000000000000000000" pitchFamily="2" charset="0"/>
              </a:rPr>
              <a:t>Orientations générales pour le design de l’unité d’apprentissage</a:t>
            </a:r>
          </a:p>
        </p:txBody>
      </p:sp>
      <p:sp>
        <p:nvSpPr>
          <p:cNvPr id="9" name="Rectangle 8">
            <a:extLst>
              <a:ext uri="{FF2B5EF4-FFF2-40B4-BE49-F238E27FC236}">
                <a16:creationId xmlns:a16="http://schemas.microsoft.com/office/drawing/2014/main" id="{05419887-1D1F-D5C4-1025-68C9C7B160AC}"/>
              </a:ext>
            </a:extLst>
          </p:cNvPr>
          <p:cNvSpPr/>
          <p:nvPr/>
        </p:nvSpPr>
        <p:spPr>
          <a:xfrm>
            <a:off x="10372597" y="-7735"/>
            <a:ext cx="1819403" cy="58478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a:extLst>
              <a:ext uri="{FF2B5EF4-FFF2-40B4-BE49-F238E27FC236}">
                <a16:creationId xmlns:a16="http://schemas.microsoft.com/office/drawing/2014/main" id="{F347E18C-3340-A2D8-4A99-8A7D794172B9}"/>
              </a:ext>
            </a:extLst>
          </p:cNvPr>
          <p:cNvSpPr txBox="1"/>
          <p:nvPr/>
        </p:nvSpPr>
        <p:spPr>
          <a:xfrm>
            <a:off x="10575930" y="54592"/>
            <a:ext cx="1606878" cy="400110"/>
          </a:xfrm>
          <a:prstGeom prst="rect">
            <a:avLst/>
          </a:prstGeom>
          <a:noFill/>
        </p:spPr>
        <p:txBody>
          <a:bodyPr wrap="square" rtlCol="0">
            <a:spAutoFit/>
          </a:bodyPr>
          <a:lstStyle/>
          <a:p>
            <a:r>
              <a:rPr lang="fr-FR" sz="2000" b="1" dirty="0">
                <a:solidFill>
                  <a:schemeClr val="tx1"/>
                </a:solidFill>
                <a:latin typeface="Roboto" panose="02000000000000000000" pitchFamily="2" charset="0"/>
                <a:ea typeface="Roboto" panose="02000000000000000000" pitchFamily="2" charset="0"/>
              </a:rPr>
              <a:t>Pédagogie</a:t>
            </a:r>
          </a:p>
        </p:txBody>
      </p:sp>
      <p:graphicFrame>
        <p:nvGraphicFramePr>
          <p:cNvPr id="2" name="Tableau 72">
            <a:extLst>
              <a:ext uri="{FF2B5EF4-FFF2-40B4-BE49-F238E27FC236}">
                <a16:creationId xmlns:a16="http://schemas.microsoft.com/office/drawing/2014/main" id="{41FD14A5-9281-1952-4775-3BBCD8E845D4}"/>
              </a:ext>
            </a:extLst>
          </p:cNvPr>
          <p:cNvGraphicFramePr>
            <a:graphicFrameLocks noGrp="1"/>
          </p:cNvGraphicFramePr>
          <p:nvPr>
            <p:extLst>
              <p:ext uri="{D42A27DB-BD31-4B8C-83A1-F6EECF244321}">
                <p14:modId xmlns:p14="http://schemas.microsoft.com/office/powerpoint/2010/main" val="3369162339"/>
              </p:ext>
            </p:extLst>
          </p:nvPr>
        </p:nvGraphicFramePr>
        <p:xfrm>
          <a:off x="8594373" y="767023"/>
          <a:ext cx="3402365" cy="5843842"/>
        </p:xfrm>
        <a:graphic>
          <a:graphicData uri="http://schemas.openxmlformats.org/drawingml/2006/table">
            <a:tbl>
              <a:tblPr firstRow="1" bandRow="1">
                <a:tableStyleId>{F5AB1C69-6EDB-4FF4-983F-18BD219EF322}</a:tableStyleId>
              </a:tblPr>
              <a:tblGrid>
                <a:gridCol w="3402365">
                  <a:extLst>
                    <a:ext uri="{9D8B030D-6E8A-4147-A177-3AD203B41FA5}">
                      <a16:colId xmlns:a16="http://schemas.microsoft.com/office/drawing/2014/main" val="1050042763"/>
                    </a:ext>
                  </a:extLst>
                </a:gridCol>
              </a:tblGrid>
              <a:tr h="246083">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Quelles approches mixtes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fr-FR" sz="1400" b="1" dirty="0">
                        <a:solidFill>
                          <a:schemeClr val="tx1"/>
                        </a:solidFill>
                      </a:endParaRPr>
                    </a:p>
                  </a:txBody>
                  <a:tcPr anchor="ctr">
                    <a:solidFill>
                      <a:schemeClr val="bg1">
                        <a:lumMod val="85000"/>
                      </a:schemeClr>
                    </a:solidFill>
                  </a:tcPr>
                </a:tc>
                <a:extLst>
                  <a:ext uri="{0D108BD9-81ED-4DB2-BD59-A6C34878D82A}">
                    <a16:rowId xmlns:a16="http://schemas.microsoft.com/office/drawing/2014/main" val="1204791819"/>
                  </a:ext>
                </a:extLst>
              </a:tr>
              <a:tr h="1588115">
                <a:tc>
                  <a:txBody>
                    <a:bodyPr/>
                    <a:lstStyle/>
                    <a:p>
                      <a:pPr marL="171450" marR="0" indent="-171450" algn="l" rtl="0">
                        <a:lnSpc>
                          <a:spcPct val="107000"/>
                        </a:lnSpc>
                        <a:spcBef>
                          <a:spcPts val="0"/>
                        </a:spcBef>
                        <a:buClr>
                          <a:srgbClr val="000000"/>
                        </a:buClr>
                        <a:buFont typeface="Arial" panose="020B0604020202020204" pitchFamily="34" charset="0"/>
                        <a:buChar char="•"/>
                      </a:pPr>
                      <a:r>
                        <a:rPr lang="fr-FR" sz="1400" b="0" i="0" u="none" strike="noStrike" cap="none" dirty="0">
                          <a:solidFill>
                            <a:schemeClr val="tx1"/>
                          </a:solidFill>
                          <a:latin typeface="+mn-lt"/>
                          <a:ea typeface="+mn-ea"/>
                          <a:cs typeface="+mn-cs"/>
                          <a:sym typeface="Arial"/>
                        </a:rPr>
                        <a:t>Adapter et varier les approches pédagogiques en fonction des besoins, du contexte et des contraintes (e.g. public)</a:t>
                      </a:r>
                    </a:p>
                    <a:p>
                      <a:pPr marL="171450" marR="0" indent="-171450" algn="l" rtl="0">
                        <a:lnSpc>
                          <a:spcPct val="107000"/>
                        </a:lnSpc>
                        <a:spcBef>
                          <a:spcPts val="0"/>
                        </a:spcBef>
                        <a:buClr>
                          <a:srgbClr val="000000"/>
                        </a:buClr>
                        <a:buFont typeface="Arial" panose="020B0604020202020204" pitchFamily="34" charset="0"/>
                        <a:buChar char="•"/>
                      </a:pPr>
                      <a:r>
                        <a:rPr lang="fr-FR" sz="1400" b="1" i="0" u="none" strike="noStrike" cap="none" dirty="0">
                          <a:solidFill>
                            <a:schemeClr val="tx1"/>
                          </a:solidFill>
                          <a:latin typeface="+mn-lt"/>
                          <a:ea typeface="+mn-ea"/>
                          <a:cs typeface="+mn-cs"/>
                          <a:sym typeface="Arial"/>
                        </a:rPr>
                        <a:t>Des pédagogies actives</a:t>
                      </a:r>
                      <a:r>
                        <a:rPr lang="fr-FR" sz="1400" b="0" i="0" u="none" strike="noStrike" cap="none" dirty="0">
                          <a:solidFill>
                            <a:schemeClr val="tx1"/>
                          </a:solidFill>
                          <a:latin typeface="+mn-lt"/>
                          <a:ea typeface="+mn-ea"/>
                          <a:cs typeface="+mn-cs"/>
                          <a:sym typeface="Arial"/>
                        </a:rPr>
                        <a:t> pour les apprentissages </a:t>
                      </a:r>
                    </a:p>
                    <a:p>
                      <a:pPr marL="0" marR="0" indent="0" algn="l" rtl="0">
                        <a:lnSpc>
                          <a:spcPct val="107000"/>
                        </a:lnSpc>
                        <a:spcBef>
                          <a:spcPts val="0"/>
                        </a:spcBef>
                        <a:buClr>
                          <a:srgbClr val="000000"/>
                        </a:buClr>
                        <a:buFont typeface="Arial" panose="020B0604020202020204" pitchFamily="34" charset="0"/>
                        <a:buNone/>
                      </a:pPr>
                      <a:r>
                        <a:rPr lang="fr-FR" sz="1400" b="0" i="0" u="none" strike="noStrike" cap="none" dirty="0">
                          <a:solidFill>
                            <a:schemeClr val="tx1"/>
                          </a:solidFill>
                          <a:latin typeface="+mn-lt"/>
                          <a:ea typeface="+mn-ea"/>
                          <a:cs typeface="+mn-cs"/>
                          <a:sym typeface="Arial"/>
                        </a:rPr>
                        <a:t>    - caractéristiques des pédagogiques actives  </a:t>
                      </a:r>
                    </a:p>
                    <a:p>
                      <a:pPr marL="0" marR="0" indent="0" algn="l" rtl="0">
                        <a:lnSpc>
                          <a:spcPct val="107000"/>
                        </a:lnSpc>
                        <a:spcBef>
                          <a:spcPts val="0"/>
                        </a:spcBef>
                        <a:buClr>
                          <a:srgbClr val="000000"/>
                        </a:buClr>
                        <a:buFont typeface="Arial" panose="020B0604020202020204" pitchFamily="34" charset="0"/>
                        <a:buNone/>
                      </a:pPr>
                      <a:r>
                        <a:rPr lang="fr-FR" sz="1400" b="0" i="0" u="none" strike="noStrike" cap="none" dirty="0">
                          <a:solidFill>
                            <a:schemeClr val="tx1"/>
                          </a:solidFill>
                          <a:latin typeface="+mn-lt"/>
                          <a:ea typeface="+mn-ea"/>
                          <a:cs typeface="+mn-cs"/>
                          <a:sym typeface="Arial"/>
                        </a:rPr>
                        <a:t>       (action, engagement, interactions, production </a:t>
                      </a:r>
                    </a:p>
                    <a:p>
                      <a:pPr marL="0" marR="0" indent="0" algn="l" rtl="0">
                        <a:lnSpc>
                          <a:spcPct val="107000"/>
                        </a:lnSpc>
                        <a:spcBef>
                          <a:spcPts val="0"/>
                        </a:spcBef>
                        <a:buClr>
                          <a:srgbClr val="000000"/>
                        </a:buClr>
                        <a:buFont typeface="Arial" panose="020B0604020202020204" pitchFamily="34" charset="0"/>
                        <a:buNone/>
                      </a:pPr>
                      <a:r>
                        <a:rPr lang="fr-FR" sz="1400" b="0" i="0" u="none" strike="noStrike" cap="none" dirty="0">
                          <a:solidFill>
                            <a:schemeClr val="tx1"/>
                          </a:solidFill>
                          <a:latin typeface="+mn-lt"/>
                          <a:ea typeface="+mn-ea"/>
                          <a:cs typeface="+mn-cs"/>
                          <a:sym typeface="Arial"/>
                        </a:rPr>
                        <a:t>       personnelle, apprentissage en profondeur, </a:t>
                      </a:r>
                    </a:p>
                    <a:p>
                      <a:pPr marL="0" marR="0" indent="0" algn="l" rtl="0">
                        <a:lnSpc>
                          <a:spcPct val="107000"/>
                        </a:lnSpc>
                        <a:spcBef>
                          <a:spcPts val="0"/>
                        </a:spcBef>
                        <a:buClr>
                          <a:srgbClr val="000000"/>
                        </a:buClr>
                        <a:buFont typeface="Arial" panose="020B0604020202020204" pitchFamily="34" charset="0"/>
                        <a:buNone/>
                      </a:pPr>
                      <a:r>
                        <a:rPr lang="fr-FR" sz="1400" b="0" i="0" u="none" strike="noStrike" cap="none" dirty="0">
                          <a:solidFill>
                            <a:schemeClr val="tx1"/>
                          </a:solidFill>
                          <a:latin typeface="+mn-lt"/>
                          <a:ea typeface="+mn-ea"/>
                          <a:cs typeface="+mn-cs"/>
                          <a:sym typeface="Arial"/>
                        </a:rPr>
                        <a:t>       ancrage dans le contexte, motivante, large </a:t>
                      </a:r>
                    </a:p>
                    <a:p>
                      <a:pPr marL="0" marR="0" indent="0" algn="l" rtl="0">
                        <a:lnSpc>
                          <a:spcPct val="107000"/>
                        </a:lnSpc>
                        <a:spcBef>
                          <a:spcPts val="0"/>
                        </a:spcBef>
                        <a:buClr>
                          <a:srgbClr val="000000"/>
                        </a:buClr>
                        <a:buFont typeface="Arial" panose="020B0604020202020204" pitchFamily="34" charset="0"/>
                        <a:buNone/>
                      </a:pPr>
                      <a:r>
                        <a:rPr lang="fr-FR" sz="1400" b="0" i="0" u="none" strike="noStrike" cap="none" dirty="0">
                          <a:solidFill>
                            <a:schemeClr val="tx1"/>
                          </a:solidFill>
                          <a:latin typeface="+mn-lt"/>
                          <a:ea typeface="+mn-ea"/>
                          <a:cs typeface="+mn-cs"/>
                          <a:sym typeface="Arial"/>
                        </a:rPr>
                        <a:t>       éventail de ressources). </a:t>
                      </a:r>
                    </a:p>
                    <a:p>
                      <a:pPr marL="0" marR="0" indent="0" algn="l" rtl="0">
                        <a:lnSpc>
                          <a:spcPct val="107000"/>
                        </a:lnSpc>
                        <a:spcBef>
                          <a:spcPts val="0"/>
                        </a:spcBef>
                        <a:buClr>
                          <a:srgbClr val="000000"/>
                        </a:buClr>
                        <a:buFont typeface="Arial" panose="020B0604020202020204" pitchFamily="34" charset="0"/>
                        <a:buNone/>
                      </a:pPr>
                      <a:r>
                        <a:rPr lang="fr-FR" sz="1400" b="0" i="0" u="none" strike="noStrike" cap="none" dirty="0">
                          <a:solidFill>
                            <a:schemeClr val="tx1"/>
                          </a:solidFill>
                          <a:latin typeface="+mn-lt"/>
                          <a:ea typeface="+mn-ea"/>
                          <a:cs typeface="+mn-cs"/>
                          <a:sym typeface="Arial"/>
                        </a:rPr>
                        <a:t>Centrées</a:t>
                      </a:r>
                      <a:r>
                        <a:rPr lang="fr-FR" dirty="0"/>
                        <a:t> sur les étudiants les pédagogies actives facilitent les apprentissages, l'engagement et  la motivation des étudiants.</a:t>
                      </a:r>
                    </a:p>
                    <a:p>
                      <a:pPr marL="0" marR="0" indent="0" algn="l" rtl="0">
                        <a:lnSpc>
                          <a:spcPct val="107000"/>
                        </a:lnSpc>
                        <a:spcBef>
                          <a:spcPts val="0"/>
                        </a:spcBef>
                        <a:buClr>
                          <a:srgbClr val="000000"/>
                        </a:buClr>
                        <a:buFont typeface="Arial" panose="020B0604020202020204" pitchFamily="34" charset="0"/>
                        <a:buNone/>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r>
                        <a:rPr lang="fr-FR" sz="1400" b="0" i="0" u="none" strike="noStrike" cap="none" dirty="0">
                          <a:solidFill>
                            <a:schemeClr val="tx1"/>
                          </a:solidFill>
                          <a:latin typeface="+mn-lt"/>
                          <a:ea typeface="+mn-ea"/>
                          <a:cs typeface="+mn-cs"/>
                          <a:sym typeface="Arial"/>
                        </a:rPr>
                        <a:t>Autres à préciser. </a:t>
                      </a:r>
                    </a:p>
                    <a:p>
                      <a:pPr marL="0" marR="0" indent="0" algn="l" rtl="0">
                        <a:lnSpc>
                          <a:spcPct val="107000"/>
                        </a:lnSpc>
                        <a:spcBef>
                          <a:spcPts val="0"/>
                        </a:spcBef>
                        <a:buClr>
                          <a:srgbClr val="000000"/>
                        </a:buClr>
                        <a:buFont typeface="Arial" panose="020B0604020202020204" pitchFamily="34" charset="0"/>
                        <a:buNone/>
                      </a:pPr>
                      <a:endParaRPr lang="fr-FR" sz="14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167379">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graphicFrame>
        <p:nvGraphicFramePr>
          <p:cNvPr id="11" name="Tableau 72">
            <a:extLst>
              <a:ext uri="{FF2B5EF4-FFF2-40B4-BE49-F238E27FC236}">
                <a16:creationId xmlns:a16="http://schemas.microsoft.com/office/drawing/2014/main" id="{9CE4C830-3374-6EBC-CA8A-062CB7A47934}"/>
              </a:ext>
            </a:extLst>
          </p:cNvPr>
          <p:cNvGraphicFramePr>
            <a:graphicFrameLocks noGrp="1"/>
          </p:cNvGraphicFramePr>
          <p:nvPr>
            <p:extLst>
              <p:ext uri="{D42A27DB-BD31-4B8C-83A1-F6EECF244321}">
                <p14:modId xmlns:p14="http://schemas.microsoft.com/office/powerpoint/2010/main" val="2179671211"/>
              </p:ext>
            </p:extLst>
          </p:nvPr>
        </p:nvGraphicFramePr>
        <p:xfrm>
          <a:off x="4698268" y="743458"/>
          <a:ext cx="3730076" cy="5843842"/>
        </p:xfrm>
        <a:graphic>
          <a:graphicData uri="http://schemas.openxmlformats.org/drawingml/2006/table">
            <a:tbl>
              <a:tblPr firstRow="1" bandRow="1">
                <a:tableStyleId>{F5AB1C69-6EDB-4FF4-983F-18BD219EF322}</a:tableStyleId>
              </a:tblPr>
              <a:tblGrid>
                <a:gridCol w="3730076">
                  <a:extLst>
                    <a:ext uri="{9D8B030D-6E8A-4147-A177-3AD203B41FA5}">
                      <a16:colId xmlns:a16="http://schemas.microsoft.com/office/drawing/2014/main" val="1050042763"/>
                    </a:ext>
                  </a:extLst>
                </a:gridCol>
              </a:tblGrid>
              <a:tr h="26126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Quelles approches individualistes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fr-FR" sz="1400" b="1" dirty="0">
                        <a:solidFill>
                          <a:schemeClr val="tx1"/>
                        </a:solidFill>
                      </a:endParaRPr>
                    </a:p>
                  </a:txBody>
                  <a:tcPr anchor="ctr">
                    <a:solidFill>
                      <a:schemeClr val="bg1">
                        <a:lumMod val="85000"/>
                      </a:schemeClr>
                    </a:solidFill>
                  </a:tcPr>
                </a:tc>
                <a:extLst>
                  <a:ext uri="{0D108BD9-81ED-4DB2-BD59-A6C34878D82A}">
                    <a16:rowId xmlns:a16="http://schemas.microsoft.com/office/drawing/2014/main" val="1204791819"/>
                  </a:ext>
                </a:extLst>
              </a:tr>
              <a:tr h="1728594">
                <a:tc>
                  <a:txBody>
                    <a:bodyPr/>
                    <a:lstStyle/>
                    <a:p>
                      <a:pPr marL="171450" marR="0" indent="-171450" algn="l" rtl="0">
                        <a:lnSpc>
                          <a:spcPct val="107000"/>
                        </a:lnSpc>
                        <a:spcBef>
                          <a:spcPts val="0"/>
                        </a:spcBef>
                        <a:buClr>
                          <a:srgbClr val="000000"/>
                        </a:buClr>
                        <a:buFont typeface="Arial" panose="020B0604020202020204" pitchFamily="34" charset="0"/>
                        <a:buChar char="•"/>
                      </a:pPr>
                      <a:r>
                        <a:rPr lang="fr-FR" sz="1400" dirty="0"/>
                        <a:t>Approche pédagogique ou l'individu apprend seul. Deux courants s'y rapportent. Le constructivisme où l'on apprend en confrontant avec son environnement et le cognitivisme pour lequel la pensée est analogue à un processus de traitement de l'information.</a:t>
                      </a: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r>
                        <a:rPr lang="fr-FR" sz="1400" b="0" i="0" u="none" strike="noStrike" cap="none" dirty="0">
                          <a:solidFill>
                            <a:schemeClr val="tx1"/>
                          </a:solidFill>
                          <a:latin typeface="+mn-lt"/>
                          <a:ea typeface="+mn-ea"/>
                          <a:cs typeface="+mn-cs"/>
                          <a:sym typeface="Arial"/>
                        </a:rPr>
                        <a:t>Exemple : Apprentissage par la découverte, pédagogies actives ( par projet, par résolution de problème).</a:t>
                      </a: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r>
                        <a:rPr lang="fr-FR" sz="1400" b="0" i="0" u="none" strike="noStrike" cap="none" dirty="0">
                          <a:solidFill>
                            <a:schemeClr val="tx1"/>
                          </a:solidFill>
                          <a:latin typeface="+mn-lt"/>
                          <a:ea typeface="+mn-ea"/>
                          <a:cs typeface="+mn-cs"/>
                          <a:sym typeface="Arial"/>
                        </a:rPr>
                        <a:t>Autres à préciser. </a:t>
                      </a: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p>
                      <a:pPr marL="0" marR="0" lvl="0" indent="0" algn="l" defTabSz="914400" rtl="0" eaLnBrk="1" fontAlgn="auto" latinLnBrk="0" hangingPunct="1">
                        <a:lnSpc>
                          <a:spcPct val="107000"/>
                        </a:lnSpc>
                        <a:spcBef>
                          <a:spcPts val="0"/>
                        </a:spcBef>
                        <a:spcAft>
                          <a:spcPts val="0"/>
                        </a:spcAft>
                        <a:buClr>
                          <a:srgbClr val="000000"/>
                        </a:buClr>
                        <a:buSzTx/>
                        <a:buFont typeface="Arial" panose="020B0604020202020204" pitchFamily="34" charset="0"/>
                        <a:buNone/>
                        <a:tabLst/>
                        <a:defRPr/>
                      </a:pPr>
                      <a:endParaRPr lang="fr-FR" sz="1400" b="0" i="0" u="none" strike="noStrike" cap="none" dirty="0">
                        <a:solidFill>
                          <a:schemeClr val="tx1"/>
                        </a:solidFill>
                        <a:latin typeface="+mn-lt"/>
                        <a:ea typeface="+mn-ea"/>
                        <a:cs typeface="+mn-cs"/>
                        <a:sym typeface="Arial"/>
                      </a:endParaRPr>
                    </a:p>
                  </a:txBody>
                  <a:tcPr>
                    <a:solidFill>
                      <a:schemeClr val="bg1"/>
                    </a:solidFill>
                  </a:tcPr>
                </a:tc>
                <a:extLst>
                  <a:ext uri="{0D108BD9-81ED-4DB2-BD59-A6C34878D82A}">
                    <a16:rowId xmlns:a16="http://schemas.microsoft.com/office/drawing/2014/main" val="1012321531"/>
                  </a:ext>
                </a:extLst>
              </a:tr>
              <a:tr h="195950">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graphicFrame>
        <p:nvGraphicFramePr>
          <p:cNvPr id="15" name="Tableau 72">
            <a:extLst>
              <a:ext uri="{FF2B5EF4-FFF2-40B4-BE49-F238E27FC236}">
                <a16:creationId xmlns:a16="http://schemas.microsoft.com/office/drawing/2014/main" id="{0AE506D4-59D4-DD92-5913-E01E563B88EC}"/>
              </a:ext>
            </a:extLst>
          </p:cNvPr>
          <p:cNvGraphicFramePr>
            <a:graphicFrameLocks noGrp="1"/>
          </p:cNvGraphicFramePr>
          <p:nvPr>
            <p:extLst>
              <p:ext uri="{D42A27DB-BD31-4B8C-83A1-F6EECF244321}">
                <p14:modId xmlns:p14="http://schemas.microsoft.com/office/powerpoint/2010/main" val="3484020347"/>
              </p:ext>
            </p:extLst>
          </p:nvPr>
        </p:nvGraphicFramePr>
        <p:xfrm>
          <a:off x="319602" y="4960406"/>
          <a:ext cx="4209979" cy="1492698"/>
        </p:xfrm>
        <a:graphic>
          <a:graphicData uri="http://schemas.openxmlformats.org/drawingml/2006/table">
            <a:tbl>
              <a:tblPr firstRow="1" bandRow="1">
                <a:tableStyleId>{F5AB1C69-6EDB-4FF4-983F-18BD219EF322}</a:tableStyleId>
              </a:tblPr>
              <a:tblGrid>
                <a:gridCol w="4209979">
                  <a:extLst>
                    <a:ext uri="{9D8B030D-6E8A-4147-A177-3AD203B41FA5}">
                      <a16:colId xmlns:a16="http://schemas.microsoft.com/office/drawing/2014/main" val="1050042763"/>
                    </a:ext>
                  </a:extLst>
                </a:gridCol>
              </a:tblGrid>
              <a:tr h="40399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b="1" dirty="0">
                          <a:solidFill>
                            <a:schemeClr val="tx1"/>
                          </a:solidFill>
                        </a:rPr>
                        <a:t>Quelles approches transmissives ?</a:t>
                      </a:r>
                    </a:p>
                  </a:txBody>
                  <a:tcPr anchor="ctr">
                    <a:solidFill>
                      <a:schemeClr val="bg1">
                        <a:lumMod val="85000"/>
                      </a:schemeClr>
                    </a:solidFill>
                  </a:tcPr>
                </a:tc>
                <a:extLst>
                  <a:ext uri="{0D108BD9-81ED-4DB2-BD59-A6C34878D82A}">
                    <a16:rowId xmlns:a16="http://schemas.microsoft.com/office/drawing/2014/main" val="1204791819"/>
                  </a:ext>
                </a:extLst>
              </a:tr>
              <a:tr h="673659">
                <a:tc>
                  <a:txBody>
                    <a:bodyPr/>
                    <a:lstStyle/>
                    <a:p>
                      <a:pPr marL="171450" marR="0" indent="-171450" algn="l" rtl="0">
                        <a:lnSpc>
                          <a:spcPct val="107000"/>
                        </a:lnSpc>
                        <a:spcBef>
                          <a:spcPts val="0"/>
                        </a:spcBef>
                        <a:buClr>
                          <a:srgbClr val="000000"/>
                        </a:buClr>
                        <a:buFont typeface="Arial" panose="020B0604020202020204" pitchFamily="34" charset="0"/>
                        <a:buChar char="•"/>
                      </a:pPr>
                      <a:r>
                        <a:rPr lang="fr-FR" sz="1200" b="0" i="0" u="none" strike="noStrike" cap="none" dirty="0">
                          <a:solidFill>
                            <a:schemeClr val="tx1"/>
                          </a:solidFill>
                          <a:latin typeface="+mn-lt"/>
                          <a:ea typeface="+mn-ea"/>
                          <a:cs typeface="+mn-cs"/>
                          <a:sym typeface="Arial"/>
                        </a:rPr>
                        <a:t>Exposé magistral</a:t>
                      </a:r>
                    </a:p>
                    <a:p>
                      <a:pPr marL="171450" marR="0" indent="-171450" algn="l" rtl="0">
                        <a:lnSpc>
                          <a:spcPct val="107000"/>
                        </a:lnSpc>
                        <a:spcBef>
                          <a:spcPts val="0"/>
                        </a:spcBef>
                        <a:buClr>
                          <a:srgbClr val="000000"/>
                        </a:buClr>
                        <a:buFont typeface="Arial" panose="020B0604020202020204" pitchFamily="34" charset="0"/>
                        <a:buChar char="•"/>
                      </a:pPr>
                      <a:r>
                        <a:rPr lang="fr-FR" sz="1200" b="0" i="0" u="none" strike="noStrike" cap="none" dirty="0">
                          <a:solidFill>
                            <a:schemeClr val="tx1"/>
                          </a:solidFill>
                          <a:latin typeface="+mn-lt"/>
                          <a:ea typeface="+mn-ea"/>
                          <a:cs typeface="+mn-cs"/>
                          <a:sym typeface="Arial"/>
                        </a:rPr>
                        <a:t>Exposé interactif</a:t>
                      </a:r>
                    </a:p>
                    <a:p>
                      <a:pPr marL="171450" marR="0" indent="-171450" algn="l" rtl="0">
                        <a:lnSpc>
                          <a:spcPct val="107000"/>
                        </a:lnSpc>
                        <a:spcBef>
                          <a:spcPts val="0"/>
                        </a:spcBef>
                        <a:buClr>
                          <a:srgbClr val="000000"/>
                        </a:buClr>
                        <a:buFont typeface="Arial" panose="020B0604020202020204" pitchFamily="34" charset="0"/>
                        <a:buChar char="•"/>
                      </a:pPr>
                      <a:r>
                        <a:rPr lang="fr-FR" sz="1200" b="0" i="0" u="none" strike="noStrike" cap="none" dirty="0">
                          <a:solidFill>
                            <a:schemeClr val="tx1"/>
                          </a:solidFill>
                          <a:latin typeface="+mn-lt"/>
                          <a:ea typeface="+mn-ea"/>
                          <a:cs typeface="+mn-cs"/>
                          <a:sym typeface="Arial"/>
                        </a:rPr>
                        <a:t>Exposé démonstratif</a:t>
                      </a:r>
                    </a:p>
                    <a:p>
                      <a:pPr marL="171450" marR="0" indent="-171450" algn="l" rtl="0">
                        <a:lnSpc>
                          <a:spcPct val="107000"/>
                        </a:lnSpc>
                        <a:spcBef>
                          <a:spcPts val="0"/>
                        </a:spcBef>
                        <a:buClr>
                          <a:srgbClr val="000000"/>
                        </a:buClr>
                        <a:buFont typeface="Arial" panose="020B0604020202020204" pitchFamily="34" charset="0"/>
                        <a:buChar char="•"/>
                      </a:pPr>
                      <a:r>
                        <a:rPr lang="fr-FR" sz="1200" b="0" i="0" u="none" strike="noStrike" cap="none" dirty="0">
                          <a:solidFill>
                            <a:schemeClr val="tx1"/>
                          </a:solidFill>
                          <a:latin typeface="+mn-lt"/>
                          <a:ea typeface="+mn-ea"/>
                          <a:cs typeface="+mn-cs"/>
                          <a:sym typeface="Arial"/>
                        </a:rPr>
                        <a:t>Autres à préciser</a:t>
                      </a:r>
                    </a:p>
                  </a:txBody>
                  <a:tcPr>
                    <a:solidFill>
                      <a:schemeClr val="bg1"/>
                    </a:solidFill>
                  </a:tcPr>
                </a:tc>
                <a:extLst>
                  <a:ext uri="{0D108BD9-81ED-4DB2-BD59-A6C34878D82A}">
                    <a16:rowId xmlns:a16="http://schemas.microsoft.com/office/drawing/2014/main" val="1012321531"/>
                  </a:ext>
                </a:extLst>
              </a:tr>
              <a:tr h="190265">
                <a:tc>
                  <a:txBody>
                    <a:bodyPr/>
                    <a:lstStyle/>
                    <a:p>
                      <a:endParaRPr lang="fr-FR" sz="900" i="1" dirty="0">
                        <a:solidFill>
                          <a:schemeClr val="tx1"/>
                        </a:solidFill>
                      </a:endParaRPr>
                    </a:p>
                  </a:txBody>
                  <a:tcPr>
                    <a:solidFill>
                      <a:schemeClr val="bg1"/>
                    </a:solidFill>
                  </a:tcPr>
                </a:tc>
                <a:extLst>
                  <a:ext uri="{0D108BD9-81ED-4DB2-BD59-A6C34878D82A}">
                    <a16:rowId xmlns:a16="http://schemas.microsoft.com/office/drawing/2014/main" val="271724446"/>
                  </a:ext>
                </a:extLst>
              </a:tr>
            </a:tbl>
          </a:graphicData>
        </a:graphic>
      </p:graphicFrame>
    </p:spTree>
    <p:extLst>
      <p:ext uri="{BB962C8B-B14F-4D97-AF65-F5344CB8AC3E}">
        <p14:creationId xmlns:p14="http://schemas.microsoft.com/office/powerpoint/2010/main" val="3014529620"/>
      </p:ext>
    </p:extLst>
  </p:cSld>
  <p:clrMapOvr>
    <a:masterClrMapping/>
  </p:clrMapOvr>
</p:sld>
</file>

<file path=ppt/theme/theme1.xml><?xml version="1.0" encoding="utf-8"?>
<a:theme xmlns:a="http://schemas.openxmlformats.org/drawingml/2006/main" name="Thème Office">
  <a:themeElements>
    <a:clrScheme name="Thème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2908</TotalTime>
  <Words>3189</Words>
  <Application>Microsoft Office PowerPoint</Application>
  <PresentationFormat>Grand écran</PresentationFormat>
  <Paragraphs>903</Paragraphs>
  <Slides>12</Slides>
  <Notes>12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Roboto</vt:lpstr>
      <vt:lpstr>Calibri</vt:lpstr>
      <vt:lpstr>Courier New</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benoit martinet</dc:creator>
  <cp:lastModifiedBy>benoit</cp:lastModifiedBy>
  <cp:revision>26</cp:revision>
  <cp:lastPrinted>2023-05-25T14:36:47Z</cp:lastPrinted>
  <dcterms:created xsi:type="dcterms:W3CDTF">2021-01-11T15:23:01Z</dcterms:created>
  <dcterms:modified xsi:type="dcterms:W3CDTF">2023-06-26T10:13:05Z</dcterms:modified>
</cp:coreProperties>
</file>